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authors.xml" ContentType="application/vnd.ms-powerpoint.auth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4"/>
  </p:notesMasterIdLst>
  <p:sldIdLst>
    <p:sldId id="272" r:id="rId3"/>
    <p:sldId id="263" r:id="rId4"/>
    <p:sldId id="264" r:id="rId5"/>
    <p:sldId id="257" r:id="rId6"/>
    <p:sldId id="261" r:id="rId7"/>
    <p:sldId id="266" r:id="rId8"/>
    <p:sldId id="267" r:id="rId9"/>
    <p:sldId id="258" r:id="rId10"/>
    <p:sldId id="269" r:id="rId11"/>
    <p:sldId id="270" r:id="rId12"/>
    <p:sldId id="27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86B51-2D51-8EC1-5AA1-35E6BEDABFC5}" name="Bogle, Sonya R" initials="SB" userId="S::sbogle@usgs.gov::f6815b8b-734d-4e31-bb18-00d895e3c6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AF704-A31B-4DEC-813D-929156BEAD28}" v="139" dt="2025-04-02T20:26:43.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69589" autoAdjust="0"/>
  </p:normalViewPr>
  <p:slideViewPr>
    <p:cSldViewPr snapToGrid="0" showGuides="1">
      <p:cViewPr varScale="1">
        <p:scale>
          <a:sx n="86" d="100"/>
          <a:sy n="86" d="100"/>
        </p:scale>
        <p:origin x="156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23" Type="http://schemas.openxmlformats.org/officeDocument/2006/relationships/customXml" Target="../customXml/item3.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79331-CCCD-443D-9D14-2A6F032BAC07}" type="datetimeFigureOut">
              <a:rPr lang="en-US" smtClean="0"/>
              <a:t>4/2/25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35D2A-0319-4E6B-B4CD-A0D51132E92B}" type="slidenum">
              <a:rPr lang="en-US" smtClean="0"/>
              <a:t>‹#›</a:t>
            </a:fld>
            <a:endParaRPr lang="en-US"/>
          </a:p>
        </p:txBody>
      </p:sp>
    </p:spTree>
    <p:extLst>
      <p:ext uri="{BB962C8B-B14F-4D97-AF65-F5344CB8AC3E}">
        <p14:creationId xmlns:p14="http://schemas.microsoft.com/office/powerpoint/2010/main" val="1984887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Hi there, my name is Sam Phippen, I’m an undergraduate researcher at NAU under the NAU-NASA Space Grant, and today I’m going to present the work I’ve done with my colleagues at the USGS Astrogeology Science Center to help construct a comprehensive database of planetary maps.</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1</a:t>
            </a:fld>
            <a:endParaRPr lang="en-US"/>
          </a:p>
        </p:txBody>
      </p:sp>
    </p:spTree>
    <p:extLst>
      <p:ext uri="{BB962C8B-B14F-4D97-AF65-F5344CB8AC3E}">
        <p14:creationId xmlns:p14="http://schemas.microsoft.com/office/powerpoint/2010/main" val="384977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Moving forward, we hope to continue our collection of geologic map data by expanding the work to the outer bodies of the solar system. Eventually, the database will be posted online for anyone to use, and hopefully, will make finding planetary geologic maps much, much easier.</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10</a:t>
            </a:fld>
            <a:endParaRPr lang="en-US"/>
          </a:p>
        </p:txBody>
      </p:sp>
    </p:spTree>
    <p:extLst>
      <p:ext uri="{BB962C8B-B14F-4D97-AF65-F5344CB8AC3E}">
        <p14:creationId xmlns:p14="http://schemas.microsoft.com/office/powerpoint/2010/main" val="2897990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Here’s my contact information, as well as my colleagues at the USGS’s information if you’d like to reach us with any comments or questions. Thank you so much! </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11</a:t>
            </a:fld>
            <a:endParaRPr lang="en-US"/>
          </a:p>
        </p:txBody>
      </p:sp>
    </p:spTree>
    <p:extLst>
      <p:ext uri="{BB962C8B-B14F-4D97-AF65-F5344CB8AC3E}">
        <p14:creationId xmlns:p14="http://schemas.microsoft.com/office/powerpoint/2010/main" val="420914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To start- let’s explain why we need to create this database. While it may seem trivial or boring, being able to find planetary geologic maps all in one place has been a long-standing topic of interest for the planetary science community.</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Imagine you’re a planetary geologist, and you want to make a map. If you’re making a map, the first thing you’d want to do is find any other maps that have already been made of your region. </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2</a:t>
            </a:fld>
            <a:endParaRPr lang="en-US"/>
          </a:p>
        </p:txBody>
      </p:sp>
    </p:spTree>
    <p:extLst>
      <p:ext uri="{BB962C8B-B14F-4D97-AF65-F5344CB8AC3E}">
        <p14:creationId xmlns:p14="http://schemas.microsoft.com/office/powerpoint/2010/main" val="201646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You’ll find quickly after googling that there are two primary ways that maps are currently published- either through the USGS-NASA Planetary Geologic Mapping Program, or via scholarly journals.</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3</a:t>
            </a:fld>
            <a:endParaRPr lang="en-US"/>
          </a:p>
        </p:txBody>
      </p:sp>
    </p:spTree>
    <p:extLst>
      <p:ext uri="{BB962C8B-B14F-4D97-AF65-F5344CB8AC3E}">
        <p14:creationId xmlns:p14="http://schemas.microsoft.com/office/powerpoint/2010/main" val="202778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USGS-NASA Planetary Geologic Mapping Program ArcGIS Hub (or PGM-Hub, as I’ll call it from here on out) allows for people to search for maps by planetary location and other categories. Most notable are the spatial search capabilities of the PGM Hub-. This hub also includes other tools and links to resources, like GIS data, and interactive maps. While the PGM hub offers robust search capabilities and standardization, far from every planetary map is published through the USGS- there are TONS of other great planetary maps out there.</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4</a:t>
            </a:fld>
            <a:endParaRPr lang="en-US"/>
          </a:p>
        </p:txBody>
      </p:sp>
    </p:spTree>
    <p:extLst>
      <p:ext uri="{BB962C8B-B14F-4D97-AF65-F5344CB8AC3E}">
        <p14:creationId xmlns:p14="http://schemas.microsoft.com/office/powerpoint/2010/main" val="2965867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other way to find planetary geologic maps is by looking through scholarly journals. Individual journals also offer search options, though they’re lacking when it comes to spatial searching capabilities. It should also be noted that because publishing requirements vary based on the journal, there is much less standardization between maps published this way. Journal-published maps made in the same area could have vastly different titles, be split between multiple journals (one in Icarus, another in PSJ, for example), and have other publishing and metadata inconsistencies- leading to a bit of a needle in the haystack situation when it comes to searching through maps published via this avenue.</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5</a:t>
            </a:fld>
            <a:endParaRPr lang="en-US"/>
          </a:p>
        </p:txBody>
      </p:sp>
    </p:spTree>
    <p:extLst>
      <p:ext uri="{BB962C8B-B14F-4D97-AF65-F5344CB8AC3E}">
        <p14:creationId xmlns:p14="http://schemas.microsoft.com/office/powerpoint/2010/main" val="41400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So, while planetary geologic maps are abundant, they are not always easy to find- causing researchers to often go on wild goose chases just to find the right avenue to search for their target map. Then, once they’ve narrowed down their sources to search from, they have to decide what their priorities are while searching. You could try to narrow down your search by text-based searching through of individual journal websites… but without the spatial context available to zoom into your area, click a few buttons, and see every map you need pop up- this makes finding existing map products for an area extremely time consuming. However, if you only use the PGM-Hub, you’re missing out on tons of non-USGS maps that you could use for your research.</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6</a:t>
            </a:fld>
            <a:endParaRPr lang="en-US"/>
          </a:p>
        </p:txBody>
      </p:sp>
    </p:spTree>
    <p:extLst>
      <p:ext uri="{BB962C8B-B14F-4D97-AF65-F5344CB8AC3E}">
        <p14:creationId xmlns:p14="http://schemas.microsoft.com/office/powerpoint/2010/main" val="212168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To combat these issues, we’re now creating a database that combines the spatial search functionality of the PGM hub with the vast amounts of published maps from journals. We’re doing the tedious work of finding every planetary map for a body within a given published journal, and then adding that map’s information and footprint to a spatially referenced database in ArcGIS Pro- which you can see in the image on the right. Below are some examples of the fields and data that are input with each footprint.</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7</a:t>
            </a:fld>
            <a:endParaRPr lang="en-US"/>
          </a:p>
        </p:txBody>
      </p:sp>
    </p:spTree>
    <p:extLst>
      <p:ext uri="{BB962C8B-B14F-4D97-AF65-F5344CB8AC3E}">
        <p14:creationId xmlns:p14="http://schemas.microsoft.com/office/powerpoint/2010/main" val="932402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To keep our scope in check, our goal was to start the database process with just the inner terrestrial planets- Mercury, Venus, the Moon, and Mars. To do this, we combed through </a:t>
            </a:r>
            <a:r>
              <a:rPr lang="en-US" sz="1800" b="1" dirty="0">
                <a:effectLst/>
                <a:latin typeface="Aptos" panose="020B0004020202020204" pitchFamily="34" charset="0"/>
                <a:ea typeface="Aptos" panose="020B0004020202020204" pitchFamily="34" charset="0"/>
                <a:cs typeface="Times New Roman" panose="02020603050405020304" pitchFamily="18" charset="0"/>
              </a:rPr>
              <a:t># (5 or 6 journals I think? Double check this lol) journals- Icarus, JGR, PSJ, Nature, and </a:t>
            </a:r>
            <a:r>
              <a:rPr lang="en-US" sz="1800" b="1" dirty="0" err="1">
                <a:effectLst/>
                <a:latin typeface="Aptos" panose="020B0004020202020204" pitchFamily="34" charset="0"/>
                <a:ea typeface="Aptos" panose="020B0004020202020204" pitchFamily="34" charset="0"/>
                <a:cs typeface="Times New Roman" panose="02020603050405020304" pitchFamily="18" charset="0"/>
              </a:rPr>
              <a:t>etc</a:t>
            </a:r>
            <a:r>
              <a:rPr lang="en-US" sz="1800" b="1" dirty="0">
                <a:effectLst/>
                <a:latin typeface="Aptos" panose="020B0004020202020204" pitchFamily="34" charset="0"/>
                <a:ea typeface="Aptos" panose="020B0004020202020204" pitchFamily="34" charset="0"/>
                <a:cs typeface="Times New Roman" panose="02020603050405020304" pitchFamily="18" charset="0"/>
              </a:rPr>
              <a:t> etc.</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8</a:t>
            </a:fld>
            <a:endParaRPr lang="en-US"/>
          </a:p>
        </p:txBody>
      </p:sp>
    </p:spTree>
    <p:extLst>
      <p:ext uri="{BB962C8B-B14F-4D97-AF65-F5344CB8AC3E}">
        <p14:creationId xmlns:p14="http://schemas.microsoft.com/office/powerpoint/2010/main" val="1815302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also specifically targeted thematic or geologic maps (like this Martian ice mapping, for example) to add to our database. While it may seem tempting to include basemaps in this database, like DEMs and </a:t>
            </a:r>
            <a:r>
              <a:rPr lang="en-US" sz="1800" dirty="0" err="1">
                <a:effectLst/>
                <a:latin typeface="Aptos" panose="020B0004020202020204" pitchFamily="34" charset="0"/>
                <a:ea typeface="Aptos" panose="020B0004020202020204" pitchFamily="34" charset="0"/>
                <a:cs typeface="Times New Roman" panose="02020603050405020304" pitchFamily="18" charset="0"/>
              </a:rPr>
              <a:t>hillshade</a:t>
            </a:r>
            <a:r>
              <a:rPr lang="en-US" sz="1800" dirty="0">
                <a:effectLst/>
                <a:latin typeface="Aptos" panose="020B0004020202020204" pitchFamily="34" charset="0"/>
                <a:ea typeface="Aptos" panose="020B0004020202020204" pitchFamily="34" charset="0"/>
                <a:cs typeface="Times New Roman" panose="02020603050405020304" pitchFamily="18" charset="0"/>
              </a:rPr>
              <a:t> data, so that all of the data can be in one spot, we decided not to, as much more robust search tools already exist for these planetary data- such as </a:t>
            </a:r>
            <a:r>
              <a:rPr lang="en-US" sz="1800" dirty="0" err="1">
                <a:effectLst/>
                <a:latin typeface="Aptos" panose="020B0004020202020204" pitchFamily="34" charset="0"/>
                <a:ea typeface="Aptos" panose="020B0004020202020204" pitchFamily="34" charset="0"/>
                <a:cs typeface="Times New Roman" panose="02020603050405020304" pitchFamily="18" charset="0"/>
              </a:rPr>
              <a:t>Astropedia</a:t>
            </a:r>
            <a:r>
              <a:rPr lang="en-US" sz="18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C0135D2A-0319-4E6B-B4CD-A0D51132E92B}" type="slidenum">
              <a:rPr lang="en-US" smtClean="0"/>
              <a:t>9</a:t>
            </a:fld>
            <a:endParaRPr lang="en-US"/>
          </a:p>
        </p:txBody>
      </p:sp>
    </p:spTree>
    <p:extLst>
      <p:ext uri="{BB962C8B-B14F-4D97-AF65-F5344CB8AC3E}">
        <p14:creationId xmlns:p14="http://schemas.microsoft.com/office/powerpoint/2010/main" val="317680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375373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268957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159063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C562-F421-15F8-5F24-6CE94935F6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81EE3-D242-A79C-048B-B13079F215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BB3888-4DB9-6B53-C6E9-677912E14A72}"/>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a:extLst>
              <a:ext uri="{FF2B5EF4-FFF2-40B4-BE49-F238E27FC236}">
                <a16:creationId xmlns:a16="http://schemas.microsoft.com/office/drawing/2014/main" id="{0245F40C-CF5D-B5C3-81EE-FD9200F98E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FC0AB-5169-4F9A-8D31-5959C9730275}"/>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1864463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ACA5-8705-ACE0-C00D-1D35719F4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79336-ECDE-5A76-8E21-4935EF47E2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5C010-F8A0-90CF-122C-8F305A5EE53E}"/>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a:extLst>
              <a:ext uri="{FF2B5EF4-FFF2-40B4-BE49-F238E27FC236}">
                <a16:creationId xmlns:a16="http://schemas.microsoft.com/office/drawing/2014/main" id="{F5F46FF2-A104-4907-BF58-0B875A05C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678AC-62CE-9925-0822-D77CDA7E444A}"/>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2325936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75E1-79A2-7D46-5BF6-6C0490ED2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4F20DF-E2C1-94CF-DEDC-FA62AF1FA8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328EFF-0C97-1C72-9CD8-40F784892A6E}"/>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a:extLst>
              <a:ext uri="{FF2B5EF4-FFF2-40B4-BE49-F238E27FC236}">
                <a16:creationId xmlns:a16="http://schemas.microsoft.com/office/drawing/2014/main" id="{EAA88269-5690-E7A8-9FA2-C4E312143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1F3F-124D-C261-2852-7472BE2A72C1}"/>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389982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8F20-3EC7-37F5-7067-D0F9EED25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76D7C-8F7C-DF63-5428-A67472A7F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50788B-75AC-BD56-115E-4B820B4B2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1A694-9B49-142C-5142-83A58E710426}"/>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6" name="Footer Placeholder 5">
            <a:extLst>
              <a:ext uri="{FF2B5EF4-FFF2-40B4-BE49-F238E27FC236}">
                <a16:creationId xmlns:a16="http://schemas.microsoft.com/office/drawing/2014/main" id="{6D981600-5F8E-B7E5-5B33-99FB96193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8016-3E82-1E0F-44E7-B34624EA018D}"/>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1753884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3C03-7EAC-13B4-9DAE-7436654D21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D4136A-BFE8-7F75-F2F6-744B337E46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6A0348-48A9-847E-91CB-85CCCC01B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C29559-B220-A651-BFC0-DA9C840321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D0F672-1153-9D2A-E59A-E817F8A14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4D12F-2100-FE58-0135-35293EA56769}"/>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8" name="Footer Placeholder 7">
            <a:extLst>
              <a:ext uri="{FF2B5EF4-FFF2-40B4-BE49-F238E27FC236}">
                <a16:creationId xmlns:a16="http://schemas.microsoft.com/office/drawing/2014/main" id="{537A782B-3A8D-F5F6-97CE-FC6F8D6C57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3654D-943E-04B5-1ED8-C1EEA3DA3838}"/>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3756862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61EF-37C2-F060-8794-1F81B1E5A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DF636D-F55D-1935-B226-DA894C9BC78D}"/>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4" name="Footer Placeholder 3">
            <a:extLst>
              <a:ext uri="{FF2B5EF4-FFF2-40B4-BE49-F238E27FC236}">
                <a16:creationId xmlns:a16="http://schemas.microsoft.com/office/drawing/2014/main" id="{B7AA97F4-9A95-2030-C067-EEECCE58F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55CC2C-508C-4E82-D12B-4BB7F1965F91}"/>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566123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52D0B-4666-8607-0D97-4FD81E2B939B}"/>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3" name="Footer Placeholder 2">
            <a:extLst>
              <a:ext uri="{FF2B5EF4-FFF2-40B4-BE49-F238E27FC236}">
                <a16:creationId xmlns:a16="http://schemas.microsoft.com/office/drawing/2014/main" id="{16754423-3608-F64C-84D9-56137D26F5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5A527-D18C-FF30-D805-06BB797E0C5F}"/>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97809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14E7-C509-42EC-3DD4-D936CE6065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699891-7057-AFC1-165E-929BAC1F6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84910F-3DBC-BB87-ECC4-462B73963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CFCCF-F71C-8231-A1FD-582C92D9CEA3}"/>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6" name="Footer Placeholder 5">
            <a:extLst>
              <a:ext uri="{FF2B5EF4-FFF2-40B4-BE49-F238E27FC236}">
                <a16:creationId xmlns:a16="http://schemas.microsoft.com/office/drawing/2014/main" id="{6661671F-4CFD-937E-6C3A-2F7ACAB62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325A3-1220-C209-93A4-1F3FFDB1BCC5}"/>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94111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138043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1AD0-ADC5-760E-FDF2-7A6F2B270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70B8B0-25ED-C122-92D7-E36B10B40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77FCEE-7F78-77E5-1062-22A7ACD26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FF1744-DAFD-9068-A6AA-EFE3062A6A52}"/>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6" name="Footer Placeholder 5">
            <a:extLst>
              <a:ext uri="{FF2B5EF4-FFF2-40B4-BE49-F238E27FC236}">
                <a16:creationId xmlns:a16="http://schemas.microsoft.com/office/drawing/2014/main" id="{E7144A76-2692-96D5-4326-9F0FAA4C5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D0FDB-D8A2-8ED0-E93F-DE5CE1B95E7A}"/>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78949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38D0-E0A6-07C3-22D9-CA540A1D55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95F2EE-1765-E78A-C84A-571D42C7B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73BCB-6DFD-EBED-D245-565B88589902}"/>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a:extLst>
              <a:ext uri="{FF2B5EF4-FFF2-40B4-BE49-F238E27FC236}">
                <a16:creationId xmlns:a16="http://schemas.microsoft.com/office/drawing/2014/main" id="{9492EA7A-C204-9A7B-9262-BCBAD2887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0738D-1228-63BD-F035-7CEA608C712F}"/>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3134945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4F6C1-31C1-C114-BB88-DD7ACB8C18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00B2CD-1445-1359-2E37-8A15269EF1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7CD3F-AE1A-1D9D-220C-138BCB29BF97}"/>
              </a:ext>
            </a:extLst>
          </p:cNvPr>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a:extLst>
              <a:ext uri="{FF2B5EF4-FFF2-40B4-BE49-F238E27FC236}">
                <a16:creationId xmlns:a16="http://schemas.microsoft.com/office/drawing/2014/main" id="{DA17D857-6C6A-30BD-6E6B-492116161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86290-00B5-61CE-8023-0BB9435BDA29}"/>
              </a:ext>
            </a:extLst>
          </p:cNvPr>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427034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E08D4-4CF9-2A4A-BF8E-EB1ED6035AD0}" type="datetimeFigureOut">
              <a:rPr lang="en-US" smtClean="0"/>
              <a:t>4/2/25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68599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E08D4-4CF9-2A4A-BF8E-EB1ED6035AD0}" type="datetimeFigureOut">
              <a:rPr lang="en-US" smtClean="0"/>
              <a:t>4/2/25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116099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AE08D4-4CF9-2A4A-BF8E-EB1ED6035AD0}" type="datetimeFigureOut">
              <a:rPr lang="en-US" smtClean="0"/>
              <a:t>4/2/25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19972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AE08D4-4CF9-2A4A-BF8E-EB1ED6035AD0}" type="datetimeFigureOut">
              <a:rPr lang="en-US" smtClean="0"/>
              <a:t>4/2/25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3497180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E08D4-4CF9-2A4A-BF8E-EB1ED6035AD0}" type="datetimeFigureOut">
              <a:rPr lang="en-US" smtClean="0"/>
              <a:t>4/2/25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353960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AE08D4-4CF9-2A4A-BF8E-EB1ED6035AD0}" type="datetimeFigureOut">
              <a:rPr lang="en-US" smtClean="0"/>
              <a:t>4/2/25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2469637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AE08D4-4CF9-2A4A-BF8E-EB1ED6035AD0}" type="datetimeFigureOut">
              <a:rPr lang="en-US" smtClean="0"/>
              <a:t>4/2/25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1D81B-23B3-104F-93EA-C822CEC78F8D}" type="slidenum">
              <a:rPr lang="en-US" smtClean="0"/>
              <a:t>‹#›</a:t>
            </a:fld>
            <a:endParaRPr lang="en-US"/>
          </a:p>
        </p:txBody>
      </p:sp>
    </p:spTree>
    <p:extLst>
      <p:ext uri="{BB962C8B-B14F-4D97-AF65-F5344CB8AC3E}">
        <p14:creationId xmlns:p14="http://schemas.microsoft.com/office/powerpoint/2010/main" val="180479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19AE08D4-4CF9-2A4A-BF8E-EB1ED6035AD0}" type="datetimeFigureOut">
              <a:rPr lang="en-US" smtClean="0"/>
              <a:t>4/2/25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8B21D81B-23B3-104F-93EA-C822CEC78F8D}" type="slidenum">
              <a:rPr lang="en-US" smtClean="0"/>
              <a:t>‹#›</a:t>
            </a:fld>
            <a:endParaRPr lang="en-US"/>
          </a:p>
        </p:txBody>
      </p:sp>
    </p:spTree>
    <p:extLst>
      <p:ext uri="{BB962C8B-B14F-4D97-AF65-F5344CB8AC3E}">
        <p14:creationId xmlns:p14="http://schemas.microsoft.com/office/powerpoint/2010/main" val="30317428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16B5A1-0C12-47C2-5244-C692DDC24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847149-1486-AAF3-E219-CCD1FBD97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B7833-AFA0-A41D-0E74-9BBD90D0F8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AE08D4-4CF9-2A4A-BF8E-EB1ED6035AD0}" type="datetimeFigureOut">
              <a:rPr lang="en-US" smtClean="0"/>
              <a:t>4/2/25</a:t>
            </a:fld>
            <a:endParaRPr lang="en-US"/>
          </a:p>
        </p:txBody>
      </p:sp>
      <p:sp>
        <p:nvSpPr>
          <p:cNvPr id="5" name="Footer Placeholder 4">
            <a:extLst>
              <a:ext uri="{FF2B5EF4-FFF2-40B4-BE49-F238E27FC236}">
                <a16:creationId xmlns:a16="http://schemas.microsoft.com/office/drawing/2014/main" id="{A2C75327-264A-7D81-0704-FAE09D9A48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E5E64F-5333-F6C8-E074-2A97ADB9A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21D81B-23B3-104F-93EA-C822CEC78F8D}" type="slidenum">
              <a:rPr lang="en-US" smtClean="0"/>
              <a:t>‹#›</a:t>
            </a:fld>
            <a:endParaRPr lang="en-US"/>
          </a:p>
        </p:txBody>
      </p:sp>
    </p:spTree>
    <p:extLst>
      <p:ext uri="{BB962C8B-B14F-4D97-AF65-F5344CB8AC3E}">
        <p14:creationId xmlns:p14="http://schemas.microsoft.com/office/powerpoint/2010/main" val="5109811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16.jpe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844373-2C10-4009-B7EA-3CF513401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C742DB2-2862-72A4-1D86-613B1AB3FD01}"/>
              </a:ext>
            </a:extLst>
          </p:cNvPr>
          <p:cNvGrpSpPr/>
          <p:nvPr/>
        </p:nvGrpSpPr>
        <p:grpSpPr>
          <a:xfrm>
            <a:off x="3970633" y="5908023"/>
            <a:ext cx="1102550" cy="883419"/>
            <a:chOff x="3970633" y="5908023"/>
            <a:chExt cx="1102550" cy="883419"/>
          </a:xfrm>
        </p:grpSpPr>
        <p:sp>
          <p:nvSpPr>
            <p:cNvPr id="17" name="Oval 16">
              <a:extLst>
                <a:ext uri="{FF2B5EF4-FFF2-40B4-BE49-F238E27FC236}">
                  <a16:creationId xmlns:a16="http://schemas.microsoft.com/office/drawing/2014/main" id="{3F80A37C-C8F3-1CBC-B6CE-4C2B59A503DE}"/>
                </a:ext>
              </a:extLst>
            </p:cNvPr>
            <p:cNvSpPr/>
            <p:nvPr/>
          </p:nvSpPr>
          <p:spPr>
            <a:xfrm>
              <a:off x="4067006" y="5915280"/>
              <a:ext cx="876162" cy="87616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Freeform 3">
              <a:extLst>
                <a:ext uri="{FF2B5EF4-FFF2-40B4-BE49-F238E27FC236}">
                  <a16:creationId xmlns:a16="http://schemas.microsoft.com/office/drawing/2014/main" id="{62F3BF34-6735-5F5B-9DAC-7996F1C09C22}"/>
                </a:ext>
              </a:extLst>
            </p:cNvPr>
            <p:cNvSpPr/>
            <p:nvPr/>
          </p:nvSpPr>
          <p:spPr>
            <a:xfrm>
              <a:off x="3970633" y="5908023"/>
              <a:ext cx="1102550" cy="883419"/>
            </a:xfrm>
            <a:custGeom>
              <a:avLst/>
              <a:gdLst/>
              <a:ahLst/>
              <a:cxnLst/>
              <a:rect l="l" t="t" r="r" b="b"/>
              <a:pathLst>
                <a:path w="4671780" h="3743264">
                  <a:moveTo>
                    <a:pt x="0" y="0"/>
                  </a:moveTo>
                  <a:lnTo>
                    <a:pt x="4671780" y="0"/>
                  </a:lnTo>
                  <a:lnTo>
                    <a:pt x="4671780" y="3743264"/>
                  </a:lnTo>
                  <a:lnTo>
                    <a:pt x="0" y="3743264"/>
                  </a:lnTo>
                  <a:lnTo>
                    <a:pt x="0" y="0"/>
                  </a:lnTo>
                  <a:close/>
                </a:path>
              </a:pathLst>
            </a:custGeom>
            <a:blipFill>
              <a:blip r:embed="rId3"/>
              <a:stretch>
                <a:fillRect/>
              </a:stretch>
            </a:blipFill>
          </p:spPr>
          <p:txBody>
            <a:bodyPr/>
            <a:lstStyle/>
            <a:p>
              <a:endParaRPr lang="en-US"/>
            </a:p>
          </p:txBody>
        </p:sp>
      </p:grpSp>
      <p:sp>
        <p:nvSpPr>
          <p:cNvPr id="2" name="Title 1">
            <a:extLst>
              <a:ext uri="{FF2B5EF4-FFF2-40B4-BE49-F238E27FC236}">
                <a16:creationId xmlns:a16="http://schemas.microsoft.com/office/drawing/2014/main" id="{D97EEC2D-D945-F711-F51E-4E9894AFBCF3}"/>
              </a:ext>
            </a:extLst>
          </p:cNvPr>
          <p:cNvSpPr>
            <a:spLocks noGrp="1"/>
          </p:cNvSpPr>
          <p:nvPr>
            <p:ph type="ctrTitle"/>
          </p:nvPr>
        </p:nvSpPr>
        <p:spPr>
          <a:xfrm>
            <a:off x="4442237" y="77598"/>
            <a:ext cx="3505200" cy="2360467"/>
          </a:xfrm>
        </p:spPr>
        <p:txBody>
          <a:bodyPr>
            <a:normAutofit/>
          </a:bodyPr>
          <a:lstStyle/>
          <a:p>
            <a:pPr algn="l"/>
            <a:r>
              <a:rPr lang="en-US" sz="3900" dirty="0">
                <a:solidFill>
                  <a:schemeClr val="bg1"/>
                </a:solidFill>
                <a:latin typeface="Times New Roman" panose="02020603050405020304" pitchFamily="18" charset="0"/>
                <a:cs typeface="Times New Roman" panose="02020603050405020304" pitchFamily="18" charset="0"/>
              </a:rPr>
              <a:t>Constructing a Comprehensive Database of Planetary Maps</a:t>
            </a:r>
          </a:p>
        </p:txBody>
      </p:sp>
      <p:grpSp>
        <p:nvGrpSpPr>
          <p:cNvPr id="18" name="Group 17">
            <a:extLst>
              <a:ext uri="{FF2B5EF4-FFF2-40B4-BE49-F238E27FC236}">
                <a16:creationId xmlns:a16="http://schemas.microsoft.com/office/drawing/2014/main" id="{8A1086F5-290F-43BC-8A5F-AA48DA80D5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9" name="Freeform: Shape 18">
              <a:extLst>
                <a:ext uri="{FF2B5EF4-FFF2-40B4-BE49-F238E27FC236}">
                  <a16:creationId xmlns:a16="http://schemas.microsoft.com/office/drawing/2014/main" id="{6BFE62CD-B7BF-4E72-B3A4-EF70C3DAF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C58BB09-35C2-4EAD-A800-B39E4CA49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Picture 8" descr="A black and white image of a house&#10;&#10;AI-generated content may be incorrect.">
            <a:extLst>
              <a:ext uri="{FF2B5EF4-FFF2-40B4-BE49-F238E27FC236}">
                <a16:creationId xmlns:a16="http://schemas.microsoft.com/office/drawing/2014/main" id="{A12AEE4F-217D-D4EF-4797-2DABBBA6FFDB}"/>
              </a:ext>
            </a:extLst>
          </p:cNvPr>
          <p:cNvPicPr>
            <a:picLocks noChangeAspect="1"/>
          </p:cNvPicPr>
          <p:nvPr/>
        </p:nvPicPr>
        <p:blipFill>
          <a:blip r:embed="rId4"/>
          <a:srcRect l="23364" r="21280" b="2"/>
          <a:stretch/>
        </p:blipFill>
        <p:spPr>
          <a:xfrm>
            <a:off x="20" y="10"/>
            <a:ext cx="3690882" cy="3333740"/>
          </a:xfrm>
          <a:custGeom>
            <a:avLst/>
            <a:gdLst/>
            <a:ahLst/>
            <a:cxnLst/>
            <a:rect l="l" t="t" r="r" b="b"/>
            <a:pathLst>
              <a:path w="3690902" h="3333750">
                <a:moveTo>
                  <a:pt x="0" y="0"/>
                </a:moveTo>
                <a:lnTo>
                  <a:pt x="2996382" y="0"/>
                </a:lnTo>
                <a:lnTo>
                  <a:pt x="3563333" y="1750276"/>
                </a:lnTo>
                <a:lnTo>
                  <a:pt x="3690902" y="3333750"/>
                </a:lnTo>
                <a:lnTo>
                  <a:pt x="0" y="3333750"/>
                </a:lnTo>
                <a:close/>
              </a:path>
            </a:pathLst>
          </a:custGeom>
        </p:spPr>
      </p:pic>
      <p:pic>
        <p:nvPicPr>
          <p:cNvPr id="5" name="Picture 4" descr="A red squares on a surface&#10;&#10;AI-generated content may be incorrect.">
            <a:extLst>
              <a:ext uri="{FF2B5EF4-FFF2-40B4-BE49-F238E27FC236}">
                <a16:creationId xmlns:a16="http://schemas.microsoft.com/office/drawing/2014/main" id="{04739191-4B21-590B-07B7-306DB5FB8DA5}"/>
              </a:ext>
            </a:extLst>
          </p:cNvPr>
          <p:cNvPicPr>
            <a:picLocks noChangeAspect="1"/>
          </p:cNvPicPr>
          <p:nvPr/>
        </p:nvPicPr>
        <p:blipFill>
          <a:blip r:embed="rId5"/>
          <a:srcRect l="17669" r="24273" b="-1"/>
          <a:stretch/>
        </p:blipFill>
        <p:spPr>
          <a:xfrm>
            <a:off x="8281916" y="1"/>
            <a:ext cx="3910084" cy="3333747"/>
          </a:xfrm>
          <a:custGeom>
            <a:avLst/>
            <a:gdLst/>
            <a:ahLst/>
            <a:cxnLst/>
            <a:rect l="l" t="t" r="r" b="b"/>
            <a:pathLst>
              <a:path w="3910084" h="3333747">
                <a:moveTo>
                  <a:pt x="118775" y="0"/>
                </a:moveTo>
                <a:lnTo>
                  <a:pt x="3910084" y="0"/>
                </a:lnTo>
                <a:lnTo>
                  <a:pt x="3910084" y="3333747"/>
                </a:lnTo>
                <a:lnTo>
                  <a:pt x="203835" y="3333747"/>
                </a:lnTo>
                <a:lnTo>
                  <a:pt x="0" y="803615"/>
                </a:lnTo>
                <a:close/>
              </a:path>
            </a:pathLst>
          </a:custGeom>
        </p:spPr>
      </p:pic>
      <p:pic>
        <p:nvPicPr>
          <p:cNvPr id="11" name="Picture 10" descr="A close-up of a map&#10;&#10;AI-generated content may be incorrect.">
            <a:extLst>
              <a:ext uri="{FF2B5EF4-FFF2-40B4-BE49-F238E27FC236}">
                <a16:creationId xmlns:a16="http://schemas.microsoft.com/office/drawing/2014/main" id="{5B5EA7BF-A42F-5581-5A28-66E216ECA2AF}"/>
              </a:ext>
            </a:extLst>
          </p:cNvPr>
          <p:cNvPicPr>
            <a:picLocks noChangeAspect="1"/>
          </p:cNvPicPr>
          <p:nvPr/>
        </p:nvPicPr>
        <p:blipFill>
          <a:blip r:embed="rId6"/>
          <a:srcRect l="24955" r="18453" b="-2"/>
          <a:stretch/>
        </p:blipFill>
        <p:spPr>
          <a:xfrm>
            <a:off x="20" y="3524255"/>
            <a:ext cx="3910064" cy="3333745"/>
          </a:xfrm>
          <a:custGeom>
            <a:avLst/>
            <a:gdLst/>
            <a:ahLst/>
            <a:cxnLst/>
            <a:rect l="l" t="t" r="r" b="b"/>
            <a:pathLst>
              <a:path w="3910084" h="3333745">
                <a:moveTo>
                  <a:pt x="0" y="0"/>
                </a:moveTo>
                <a:lnTo>
                  <a:pt x="3706250" y="0"/>
                </a:lnTo>
                <a:lnTo>
                  <a:pt x="3910084" y="2530130"/>
                </a:lnTo>
                <a:lnTo>
                  <a:pt x="3791309" y="3333745"/>
                </a:lnTo>
                <a:lnTo>
                  <a:pt x="0" y="3333745"/>
                </a:lnTo>
                <a:close/>
              </a:path>
            </a:pathLst>
          </a:custGeom>
        </p:spPr>
      </p:pic>
      <p:grpSp>
        <p:nvGrpSpPr>
          <p:cNvPr id="22" name="Group 21">
            <a:extLst>
              <a:ext uri="{FF2B5EF4-FFF2-40B4-BE49-F238E27FC236}">
                <a16:creationId xmlns:a16="http://schemas.microsoft.com/office/drawing/2014/main" id="{0220991A-5EB0-44E3-B615-BDCA59E66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3" name="Freeform: Shape 22">
              <a:extLst>
                <a:ext uri="{FF2B5EF4-FFF2-40B4-BE49-F238E27FC236}">
                  <a16:creationId xmlns:a16="http://schemas.microsoft.com/office/drawing/2014/main" id="{6FBE570C-9796-4356-8D50-B25FFB05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D72FE4A-0FC7-4162-85F2-63D0FE67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7" name="Picture 6" descr="A grey rectangular object with blue lines&#10;&#10;AI-generated content may be incorrect.">
            <a:extLst>
              <a:ext uri="{FF2B5EF4-FFF2-40B4-BE49-F238E27FC236}">
                <a16:creationId xmlns:a16="http://schemas.microsoft.com/office/drawing/2014/main" id="{9843E3EF-F7DB-9022-523D-F333FC8CBC7F}"/>
              </a:ext>
            </a:extLst>
          </p:cNvPr>
          <p:cNvPicPr>
            <a:picLocks noChangeAspect="1"/>
          </p:cNvPicPr>
          <p:nvPr/>
        </p:nvPicPr>
        <p:blipFill>
          <a:blip r:embed="rId8"/>
          <a:srcRect l="16815" r="27515"/>
          <a:stretch/>
        </p:blipFill>
        <p:spPr>
          <a:xfrm>
            <a:off x="8504168" y="3562350"/>
            <a:ext cx="3687832" cy="3295650"/>
          </a:xfrm>
          <a:custGeom>
            <a:avLst/>
            <a:gdLst/>
            <a:ahLst/>
            <a:cxnLst/>
            <a:rect l="l" t="t" r="r" b="b"/>
            <a:pathLst>
              <a:path w="3687832" h="3295650">
                <a:moveTo>
                  <a:pt x="3687832" y="0"/>
                </a:moveTo>
                <a:lnTo>
                  <a:pt x="3687832" y="3295650"/>
                </a:lnTo>
                <a:lnTo>
                  <a:pt x="691450" y="3295650"/>
                </a:lnTo>
                <a:lnTo>
                  <a:pt x="124499" y="1545374"/>
                </a:lnTo>
                <a:lnTo>
                  <a:pt x="0" y="1"/>
                </a:lnTo>
                <a:close/>
              </a:path>
            </a:pathLst>
          </a:custGeom>
        </p:spPr>
      </p:pic>
      <p:grpSp>
        <p:nvGrpSpPr>
          <p:cNvPr id="26" name="Group 25">
            <a:extLst>
              <a:ext uri="{FF2B5EF4-FFF2-40B4-BE49-F238E27FC236}">
                <a16:creationId xmlns:a16="http://schemas.microsoft.com/office/drawing/2014/main" id="{61D1A57D-77BC-4EEC-819E-6F5EEF3487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7" name="Freeform: Shape 26">
              <a:extLst>
                <a:ext uri="{FF2B5EF4-FFF2-40B4-BE49-F238E27FC236}">
                  <a16:creationId xmlns:a16="http://schemas.microsoft.com/office/drawing/2014/main" id="{5913AB8E-CB2A-4854-8A54-923C07FC7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81F5CCDF-B355-4127-8062-39039B53D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Subtitle 2">
            <a:extLst>
              <a:ext uri="{FF2B5EF4-FFF2-40B4-BE49-F238E27FC236}">
                <a16:creationId xmlns:a16="http://schemas.microsoft.com/office/drawing/2014/main" id="{9413B411-0BAF-5807-C0AF-6FFC09EF2B9B}"/>
              </a:ext>
            </a:extLst>
          </p:cNvPr>
          <p:cNvSpPr txBox="1">
            <a:spLocks/>
          </p:cNvSpPr>
          <p:nvPr/>
        </p:nvSpPr>
        <p:spPr>
          <a:xfrm>
            <a:off x="4441173" y="2581324"/>
            <a:ext cx="3506264" cy="3154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500" b="1" dirty="0">
                <a:solidFill>
                  <a:schemeClr val="bg1"/>
                </a:solidFill>
                <a:latin typeface="Times New Roman" panose="02020603050405020304" pitchFamily="18" charset="0"/>
                <a:cs typeface="Times New Roman" panose="02020603050405020304" pitchFamily="18" charset="0"/>
              </a:rPr>
              <a:t>Sam Phippen</a:t>
            </a:r>
          </a:p>
          <a:p>
            <a:r>
              <a:rPr lang="en-US" sz="1500" b="1" dirty="0">
                <a:solidFill>
                  <a:schemeClr val="bg1"/>
                </a:solidFill>
                <a:latin typeface="Times New Roman" panose="02020603050405020304" pitchFamily="18" charset="0"/>
                <a:cs typeface="Times New Roman" panose="02020603050405020304" pitchFamily="18" charset="0"/>
              </a:rPr>
              <a:t>sjp368@nau.edu </a:t>
            </a:r>
          </a:p>
          <a:p>
            <a:r>
              <a:rPr lang="en-US" sz="1500" b="1" dirty="0">
                <a:solidFill>
                  <a:schemeClr val="bg1"/>
                </a:solidFill>
                <a:latin typeface="Times New Roman" panose="02020603050405020304" pitchFamily="18" charset="0"/>
                <a:cs typeface="Times New Roman" panose="02020603050405020304" pitchFamily="18" charset="0"/>
              </a:rPr>
              <a:t>samphippen27@gmail.com</a:t>
            </a:r>
          </a:p>
          <a:p>
            <a:endParaRPr lang="en-US" sz="1500" dirty="0">
              <a:solidFill>
                <a:schemeClr val="bg1"/>
              </a:solidFill>
              <a:latin typeface="Times New Roman" panose="02020603050405020304" pitchFamily="18" charset="0"/>
              <a:cs typeface="Times New Roman" panose="02020603050405020304" pitchFamily="18" charset="0"/>
            </a:endParaRPr>
          </a:p>
          <a:p>
            <a:r>
              <a:rPr lang="en-US" sz="1500" i="1" dirty="0">
                <a:solidFill>
                  <a:schemeClr val="bg1"/>
                </a:solidFill>
                <a:latin typeface="Times New Roman" panose="02020603050405020304" pitchFamily="18" charset="0"/>
                <a:cs typeface="Times New Roman" panose="02020603050405020304" pitchFamily="18" charset="0"/>
              </a:rPr>
              <a:t>NAU-NASA Space Grant</a:t>
            </a:r>
          </a:p>
          <a:p>
            <a:r>
              <a:rPr lang="en-US" sz="1500" i="1" dirty="0">
                <a:solidFill>
                  <a:schemeClr val="bg1"/>
                </a:solidFill>
                <a:latin typeface="Times New Roman" panose="02020603050405020304" pitchFamily="18" charset="0"/>
                <a:cs typeface="Times New Roman" panose="02020603050405020304" pitchFamily="18" charset="0"/>
              </a:rPr>
              <a:t>USGS Astrogeology Science Center</a:t>
            </a:r>
          </a:p>
          <a:p>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Dr. Sarah Black: sblack@usgs.gov</a:t>
            </a:r>
          </a:p>
          <a:p>
            <a:r>
              <a:rPr lang="en-US" sz="1500" dirty="0">
                <a:solidFill>
                  <a:schemeClr val="bg1"/>
                </a:solidFill>
                <a:latin typeface="Times New Roman" panose="02020603050405020304" pitchFamily="18" charset="0"/>
                <a:cs typeface="Times New Roman" panose="02020603050405020304" pitchFamily="18" charset="0"/>
              </a:rPr>
              <a:t>Sonya Bogle: sbogle@usgs.gov</a:t>
            </a:r>
          </a:p>
          <a:p>
            <a:r>
              <a:rPr lang="en-US" sz="1500" dirty="0">
                <a:solidFill>
                  <a:schemeClr val="bg1"/>
                </a:solidFill>
                <a:latin typeface="Times New Roman" panose="02020603050405020304" pitchFamily="18" charset="0"/>
                <a:cs typeface="Times New Roman" panose="02020603050405020304" pitchFamily="18" charset="0"/>
              </a:rPr>
              <a:t>Rachel Fry: rfry@usgs.gov</a:t>
            </a:r>
          </a:p>
        </p:txBody>
      </p:sp>
      <p:sp>
        <p:nvSpPr>
          <p:cNvPr id="6" name="Freeform 2">
            <a:extLst>
              <a:ext uri="{FF2B5EF4-FFF2-40B4-BE49-F238E27FC236}">
                <a16:creationId xmlns:a16="http://schemas.microsoft.com/office/drawing/2014/main" id="{2AC578B5-A69E-19A6-291D-A8A4A1503257}"/>
              </a:ext>
            </a:extLst>
          </p:cNvPr>
          <p:cNvSpPr/>
          <p:nvPr/>
        </p:nvSpPr>
        <p:spPr>
          <a:xfrm>
            <a:off x="5048375" y="5915280"/>
            <a:ext cx="1557622" cy="876162"/>
          </a:xfrm>
          <a:custGeom>
            <a:avLst/>
            <a:gdLst/>
            <a:ahLst/>
            <a:cxnLst/>
            <a:rect l="l" t="t" r="r" b="b"/>
            <a:pathLst>
              <a:path w="4671780" h="2627876">
                <a:moveTo>
                  <a:pt x="0" y="0"/>
                </a:moveTo>
                <a:lnTo>
                  <a:pt x="4671780" y="0"/>
                </a:lnTo>
                <a:lnTo>
                  <a:pt x="4671780" y="2627876"/>
                </a:lnTo>
                <a:lnTo>
                  <a:pt x="0" y="2627876"/>
                </a:lnTo>
                <a:lnTo>
                  <a:pt x="0" y="0"/>
                </a:lnTo>
                <a:close/>
              </a:path>
            </a:pathLst>
          </a:custGeom>
          <a:blipFill>
            <a:blip r:embed="rId9"/>
            <a:stretch>
              <a:fillRect/>
            </a:stretch>
          </a:blipFill>
        </p:spPr>
        <p:txBody>
          <a:bodyPr/>
          <a:lstStyle/>
          <a:p>
            <a:endParaRPr lang="en-US"/>
          </a:p>
        </p:txBody>
      </p:sp>
      <p:sp>
        <p:nvSpPr>
          <p:cNvPr id="10" name="Freeform 3">
            <a:extLst>
              <a:ext uri="{FF2B5EF4-FFF2-40B4-BE49-F238E27FC236}">
                <a16:creationId xmlns:a16="http://schemas.microsoft.com/office/drawing/2014/main" id="{86BB72FE-BF09-DF81-02AB-32C443F70218}"/>
              </a:ext>
            </a:extLst>
          </p:cNvPr>
          <p:cNvSpPr/>
          <p:nvPr/>
        </p:nvSpPr>
        <p:spPr>
          <a:xfrm>
            <a:off x="6571545" y="5951858"/>
            <a:ext cx="2117103" cy="846841"/>
          </a:xfrm>
          <a:custGeom>
            <a:avLst/>
            <a:gdLst/>
            <a:ahLst/>
            <a:cxnLst/>
            <a:rect l="l" t="t" r="r" b="b"/>
            <a:pathLst>
              <a:path w="6023785" h="2409514">
                <a:moveTo>
                  <a:pt x="0" y="0"/>
                </a:moveTo>
                <a:lnTo>
                  <a:pt x="6023785" y="0"/>
                </a:lnTo>
                <a:lnTo>
                  <a:pt x="6023785" y="2409514"/>
                </a:lnTo>
                <a:lnTo>
                  <a:pt x="0" y="2409514"/>
                </a:lnTo>
                <a:lnTo>
                  <a:pt x="0" y="0"/>
                </a:lnTo>
                <a:close/>
              </a:path>
            </a:pathLst>
          </a:custGeom>
          <a:blipFill>
            <a:blip r:embed="rId10"/>
            <a:stretch>
              <a:fillRect/>
            </a:stretch>
          </a:blipFill>
          <a:ln cap="sq">
            <a:noFill/>
            <a:prstDash val="solid"/>
            <a:miter/>
          </a:ln>
        </p:spPr>
        <p:txBody>
          <a:bodyPr/>
          <a:lstStyle/>
          <a:p>
            <a:endParaRPr lang="en-US"/>
          </a:p>
        </p:txBody>
      </p:sp>
      <p:sp>
        <p:nvSpPr>
          <p:cNvPr id="25" name="TextBox 24">
            <a:extLst>
              <a:ext uri="{FF2B5EF4-FFF2-40B4-BE49-F238E27FC236}">
                <a16:creationId xmlns:a16="http://schemas.microsoft.com/office/drawing/2014/main" id="{F6246DB6-6139-C87F-8D9C-5C7B107F5C68}"/>
              </a:ext>
            </a:extLst>
          </p:cNvPr>
          <p:cNvSpPr txBox="1"/>
          <p:nvPr/>
        </p:nvSpPr>
        <p:spPr>
          <a:xfrm>
            <a:off x="-51882" y="6375278"/>
            <a:ext cx="3140765" cy="432811"/>
          </a:xfrm>
          <a:prstGeom prst="rect">
            <a:avLst/>
          </a:prstGeom>
          <a:noFill/>
        </p:spPr>
        <p:txBody>
          <a:bodyPr wrap="square">
            <a:spAutoFit/>
          </a:bodyPr>
          <a:lstStyle/>
          <a:p>
            <a:pPr marL="0" marR="0" lvl="0" indent="0" algn="l" defTabSz="914400" rtl="0" eaLnBrk="1" fontAlgn="auto" latinLnBrk="0" hangingPunct="1">
              <a:lnSpc>
                <a:spcPts val="1399"/>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grandir Narrow Bold Italics"/>
                <a:ea typeface="Agrandir Narrow Bold Italics"/>
                <a:cs typeface="Agrandir Narrow Bold Italics"/>
                <a:sym typeface="Agrandir Narrow Bold Italics"/>
              </a:rPr>
              <a:t>Preliminary Information – Subject to Revision. Not for Citation or Distribution.</a:t>
            </a:r>
          </a:p>
        </p:txBody>
      </p:sp>
    </p:spTree>
    <p:extLst>
      <p:ext uri="{BB962C8B-B14F-4D97-AF65-F5344CB8AC3E}">
        <p14:creationId xmlns:p14="http://schemas.microsoft.com/office/powerpoint/2010/main" val="2465619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A8D9-F1C5-D08F-EB47-1AD3E94731EE}"/>
              </a:ext>
            </a:extLst>
          </p:cNvPr>
          <p:cNvSpPr>
            <a:spLocks noGrp="1"/>
          </p:cNvSpPr>
          <p:nvPr>
            <p:ph type="title"/>
          </p:nvPr>
        </p:nvSpPr>
        <p:spPr>
          <a:xfrm>
            <a:off x="837546" y="151582"/>
            <a:ext cx="10515600" cy="1325563"/>
          </a:xfrm>
        </p:spPr>
        <p:txBody>
          <a:bodyPr/>
          <a:lstStyle/>
          <a:p>
            <a:pPr algn="ctr"/>
            <a:r>
              <a:rPr lang="en-US" dirty="0">
                <a:latin typeface="Times New Roman" panose="02020603050405020304" pitchFamily="18" charset="0"/>
                <a:cs typeface="Times New Roman" panose="02020603050405020304" pitchFamily="18" charset="0"/>
              </a:rPr>
              <a:t>Future Database Work</a:t>
            </a:r>
          </a:p>
        </p:txBody>
      </p:sp>
      <p:sp>
        <p:nvSpPr>
          <p:cNvPr id="3" name="Content Placeholder 2">
            <a:extLst>
              <a:ext uri="{FF2B5EF4-FFF2-40B4-BE49-F238E27FC236}">
                <a16:creationId xmlns:a16="http://schemas.microsoft.com/office/drawing/2014/main" id="{211AB4C7-F153-5C5C-96DE-3D6B32E182B1}"/>
              </a:ext>
            </a:extLst>
          </p:cNvPr>
          <p:cNvSpPr>
            <a:spLocks noGrp="1"/>
          </p:cNvSpPr>
          <p:nvPr>
            <p:ph idx="1"/>
          </p:nvPr>
        </p:nvSpPr>
        <p:spPr>
          <a:xfrm>
            <a:off x="518232" y="1398730"/>
            <a:ext cx="4227940" cy="2002568"/>
          </a:xfrm>
        </p:spPr>
        <p:txBody>
          <a:bodyPr>
            <a:noAutofit/>
          </a:bodyPr>
          <a:lstStyle/>
          <a:p>
            <a:pPr marL="0" indent="0">
              <a:buNone/>
            </a:pPr>
            <a:r>
              <a:rPr lang="en-US" sz="3600" dirty="0">
                <a:latin typeface="Times New Roman" panose="02020603050405020304" pitchFamily="18" charset="0"/>
                <a:cs typeface="Times New Roman" panose="02020603050405020304" pitchFamily="18" charset="0"/>
              </a:rPr>
              <a:t>Outer bodies next</a:t>
            </a:r>
          </a:p>
          <a:p>
            <a:pPr lvl="1"/>
            <a:r>
              <a:rPr lang="en-US" sz="3600" dirty="0">
                <a:latin typeface="Times New Roman" panose="02020603050405020304" pitchFamily="18" charset="0"/>
                <a:cs typeface="Times New Roman" panose="02020603050405020304" pitchFamily="18" charset="0"/>
              </a:rPr>
              <a:t>Jupiter</a:t>
            </a:r>
            <a:endParaRPr lang="en-US" sz="3200" dirty="0">
              <a:latin typeface="Times New Roman" panose="02020603050405020304" pitchFamily="18" charset="0"/>
              <a:cs typeface="Times New Roman" panose="02020603050405020304" pitchFamily="18" charset="0"/>
            </a:endParaRPr>
          </a:p>
          <a:p>
            <a:pPr lvl="1"/>
            <a:r>
              <a:rPr lang="en-US" sz="3600" dirty="0">
                <a:latin typeface="Times New Roman" panose="02020603050405020304" pitchFamily="18" charset="0"/>
                <a:cs typeface="Times New Roman" panose="02020603050405020304" pitchFamily="18" charset="0"/>
              </a:rPr>
              <a:t>Saturn</a:t>
            </a:r>
          </a:p>
          <a:p>
            <a:pPr lvl="1"/>
            <a:r>
              <a:rPr lang="en-US" sz="3600" dirty="0">
                <a:latin typeface="Times New Roman" panose="02020603050405020304" pitchFamily="18" charset="0"/>
                <a:cs typeface="Times New Roman" panose="02020603050405020304" pitchFamily="18" charset="0"/>
              </a:rPr>
              <a:t>Uranus</a:t>
            </a:r>
          </a:p>
          <a:p>
            <a:pPr lvl="1"/>
            <a:r>
              <a:rPr lang="en-US" sz="3600" dirty="0">
                <a:latin typeface="Times New Roman" panose="02020603050405020304" pitchFamily="18" charset="0"/>
                <a:cs typeface="Times New Roman" panose="02020603050405020304" pitchFamily="18" charset="0"/>
              </a:rPr>
              <a:t>Neptune</a:t>
            </a:r>
          </a:p>
          <a:p>
            <a:pPr lvl="1"/>
            <a:r>
              <a:rPr lang="en-US" sz="3600" dirty="0">
                <a:latin typeface="Times New Roman" panose="02020603050405020304" pitchFamily="18" charset="0"/>
                <a:cs typeface="Times New Roman" panose="02020603050405020304" pitchFamily="18" charset="0"/>
              </a:rPr>
              <a:t>Pluto</a:t>
            </a:r>
          </a:p>
        </p:txBody>
      </p:sp>
      <p:sp>
        <p:nvSpPr>
          <p:cNvPr id="7" name="Content Placeholder 2">
            <a:extLst>
              <a:ext uri="{FF2B5EF4-FFF2-40B4-BE49-F238E27FC236}">
                <a16:creationId xmlns:a16="http://schemas.microsoft.com/office/drawing/2014/main" id="{37E27B1A-5A7E-B9AC-B72F-41C9870BFCC3}"/>
              </a:ext>
            </a:extLst>
          </p:cNvPr>
          <p:cNvSpPr txBox="1">
            <a:spLocks/>
          </p:cNvSpPr>
          <p:nvPr/>
        </p:nvSpPr>
        <p:spPr>
          <a:xfrm>
            <a:off x="6775841" y="1376444"/>
            <a:ext cx="4643790" cy="10861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dirty="0">
                <a:latin typeface="Times New Roman" panose="02020603050405020304" pitchFamily="18" charset="0"/>
                <a:cs typeface="Times New Roman" panose="02020603050405020304" pitchFamily="18" charset="0"/>
              </a:rPr>
              <a:t>Database online format</a:t>
            </a:r>
          </a:p>
        </p:txBody>
      </p:sp>
      <p:pic>
        <p:nvPicPr>
          <p:cNvPr id="6" name="Picture 5" descr="A screenshot of a computer&#10;&#10;AI-generated content may be incorrect.">
            <a:extLst>
              <a:ext uri="{FF2B5EF4-FFF2-40B4-BE49-F238E27FC236}">
                <a16:creationId xmlns:a16="http://schemas.microsoft.com/office/drawing/2014/main" id="{263F76BE-89F3-81E3-742A-8ED4C2494468}"/>
              </a:ext>
            </a:extLst>
          </p:cNvPr>
          <p:cNvPicPr>
            <a:picLocks noChangeAspect="1"/>
          </p:cNvPicPr>
          <p:nvPr/>
        </p:nvPicPr>
        <p:blipFill>
          <a:blip r:embed="rId3"/>
          <a:stretch>
            <a:fillRect/>
          </a:stretch>
        </p:blipFill>
        <p:spPr>
          <a:xfrm>
            <a:off x="6373586" y="1984602"/>
            <a:ext cx="5448300" cy="4406900"/>
          </a:xfrm>
          <a:prstGeom prst="rect">
            <a:avLst/>
          </a:prstGeom>
        </p:spPr>
      </p:pic>
      <p:sp>
        <p:nvSpPr>
          <p:cNvPr id="5" name="Freeform 2">
            <a:extLst>
              <a:ext uri="{FF2B5EF4-FFF2-40B4-BE49-F238E27FC236}">
                <a16:creationId xmlns:a16="http://schemas.microsoft.com/office/drawing/2014/main" id="{B2EEF50A-014B-A7D8-15A0-0897975FD136}"/>
              </a:ext>
            </a:extLst>
          </p:cNvPr>
          <p:cNvSpPr/>
          <p:nvPr/>
        </p:nvSpPr>
        <p:spPr>
          <a:xfrm>
            <a:off x="4573037" y="4908750"/>
            <a:ext cx="1204686" cy="1145612"/>
          </a:xfrm>
          <a:custGeom>
            <a:avLst/>
            <a:gdLst/>
            <a:ahLst/>
            <a:cxnLst/>
            <a:rect l="l" t="t" r="r" b="b"/>
            <a:pathLst>
              <a:path w="6048000" h="5662440">
                <a:moveTo>
                  <a:pt x="0" y="0"/>
                </a:moveTo>
                <a:lnTo>
                  <a:pt x="6048000" y="0"/>
                </a:lnTo>
                <a:lnTo>
                  <a:pt x="6048000" y="5662440"/>
                </a:lnTo>
                <a:lnTo>
                  <a:pt x="0" y="5662440"/>
                </a:lnTo>
                <a:lnTo>
                  <a:pt x="0" y="0"/>
                </a:lnTo>
                <a:close/>
              </a:path>
            </a:pathLst>
          </a:custGeom>
          <a:blipFill>
            <a:blip r:embed="rId4"/>
            <a:stretch>
              <a:fillRect l="8749" t="-182460" r="-331914" b="-153846"/>
            </a:stretch>
          </a:blipFill>
        </p:spPr>
        <p:txBody>
          <a:bodyPr/>
          <a:lstStyle/>
          <a:p>
            <a:endParaRPr lang="en-US" dirty="0"/>
          </a:p>
        </p:txBody>
      </p:sp>
      <p:sp>
        <p:nvSpPr>
          <p:cNvPr id="27" name="Freeform 2">
            <a:extLst>
              <a:ext uri="{FF2B5EF4-FFF2-40B4-BE49-F238E27FC236}">
                <a16:creationId xmlns:a16="http://schemas.microsoft.com/office/drawing/2014/main" id="{01E0182A-CAF5-C2AA-C5A0-451100E8B499}"/>
              </a:ext>
            </a:extLst>
          </p:cNvPr>
          <p:cNvSpPr/>
          <p:nvPr/>
        </p:nvSpPr>
        <p:spPr>
          <a:xfrm>
            <a:off x="3040296" y="4029976"/>
            <a:ext cx="1446893" cy="1131203"/>
          </a:xfrm>
          <a:custGeom>
            <a:avLst/>
            <a:gdLst/>
            <a:ahLst/>
            <a:cxnLst/>
            <a:rect l="l" t="t" r="r" b="b"/>
            <a:pathLst>
              <a:path w="6048000" h="5662440">
                <a:moveTo>
                  <a:pt x="0" y="0"/>
                </a:moveTo>
                <a:lnTo>
                  <a:pt x="6048000" y="0"/>
                </a:lnTo>
                <a:lnTo>
                  <a:pt x="6048000" y="5662440"/>
                </a:lnTo>
                <a:lnTo>
                  <a:pt x="0" y="5662440"/>
                </a:lnTo>
                <a:lnTo>
                  <a:pt x="0" y="0"/>
                </a:lnTo>
                <a:close/>
              </a:path>
            </a:pathLst>
          </a:custGeom>
          <a:blipFill>
            <a:blip r:embed="rId4"/>
            <a:stretch>
              <a:fillRect l="-24799" t="-307801" r="-227528" b="-34063"/>
            </a:stretch>
          </a:blipFill>
        </p:spPr>
        <p:txBody>
          <a:bodyPr/>
          <a:lstStyle/>
          <a:p>
            <a:endParaRPr lang="en-US" dirty="0"/>
          </a:p>
        </p:txBody>
      </p:sp>
      <p:sp>
        <p:nvSpPr>
          <p:cNvPr id="28" name="Freeform 2">
            <a:extLst>
              <a:ext uri="{FF2B5EF4-FFF2-40B4-BE49-F238E27FC236}">
                <a16:creationId xmlns:a16="http://schemas.microsoft.com/office/drawing/2014/main" id="{A1BAA7E1-03B1-CD2F-7DF7-7C65B050630B}"/>
              </a:ext>
            </a:extLst>
          </p:cNvPr>
          <p:cNvSpPr/>
          <p:nvPr/>
        </p:nvSpPr>
        <p:spPr>
          <a:xfrm rot="879674">
            <a:off x="4227728" y="3311730"/>
            <a:ext cx="2124528" cy="1224862"/>
          </a:xfrm>
          <a:custGeom>
            <a:avLst/>
            <a:gdLst/>
            <a:ahLst/>
            <a:cxnLst/>
            <a:rect l="l" t="t" r="r" b="b"/>
            <a:pathLst>
              <a:path w="6048000" h="5662440">
                <a:moveTo>
                  <a:pt x="0" y="0"/>
                </a:moveTo>
                <a:lnTo>
                  <a:pt x="6048000" y="0"/>
                </a:lnTo>
                <a:lnTo>
                  <a:pt x="6048000" y="5662440"/>
                </a:lnTo>
                <a:lnTo>
                  <a:pt x="0" y="5662440"/>
                </a:lnTo>
                <a:lnTo>
                  <a:pt x="0" y="0"/>
                </a:lnTo>
                <a:close/>
              </a:path>
            </a:pathLst>
          </a:custGeom>
          <a:blipFill>
            <a:blip r:embed="rId4"/>
            <a:stretch>
              <a:fillRect l="-94305" t="-313047" r="-45645" b="4971"/>
            </a:stretch>
          </a:blipFill>
        </p:spPr>
        <p:txBody>
          <a:bodyPr/>
          <a:lstStyle/>
          <a:p>
            <a:endParaRPr lang="en-US" dirty="0"/>
          </a:p>
        </p:txBody>
      </p:sp>
      <p:sp>
        <p:nvSpPr>
          <p:cNvPr id="29" name="Freeform 2">
            <a:extLst>
              <a:ext uri="{FF2B5EF4-FFF2-40B4-BE49-F238E27FC236}">
                <a16:creationId xmlns:a16="http://schemas.microsoft.com/office/drawing/2014/main" id="{7ABC87B2-CB9C-0242-3CE9-3631A51D5BDE}"/>
              </a:ext>
            </a:extLst>
          </p:cNvPr>
          <p:cNvSpPr/>
          <p:nvPr/>
        </p:nvSpPr>
        <p:spPr>
          <a:xfrm rot="21106517">
            <a:off x="2914393" y="1940608"/>
            <a:ext cx="1399737" cy="1683567"/>
          </a:xfrm>
          <a:custGeom>
            <a:avLst/>
            <a:gdLst/>
            <a:ahLst/>
            <a:cxnLst/>
            <a:rect l="l" t="t" r="r" b="b"/>
            <a:pathLst>
              <a:path w="6048000" h="5662440">
                <a:moveTo>
                  <a:pt x="0" y="0"/>
                </a:moveTo>
                <a:lnTo>
                  <a:pt x="6048000" y="0"/>
                </a:lnTo>
                <a:lnTo>
                  <a:pt x="6048000" y="5662440"/>
                </a:lnTo>
                <a:lnTo>
                  <a:pt x="0" y="5662440"/>
                </a:lnTo>
                <a:lnTo>
                  <a:pt x="0" y="0"/>
                </a:lnTo>
                <a:close/>
              </a:path>
            </a:pathLst>
          </a:custGeom>
          <a:blipFill>
            <a:blip r:embed="rId4"/>
            <a:stretch>
              <a:fillRect l="-264198" t="-136743" b="-60148"/>
            </a:stretch>
          </a:blipFill>
        </p:spPr>
        <p:txBody>
          <a:bodyPr/>
          <a:lstStyle/>
          <a:p>
            <a:endParaRPr lang="en-US" dirty="0"/>
          </a:p>
        </p:txBody>
      </p:sp>
      <p:pic>
        <p:nvPicPr>
          <p:cNvPr id="7170" name="Picture 2">
            <a:extLst>
              <a:ext uri="{FF2B5EF4-FFF2-40B4-BE49-F238E27FC236}">
                <a16:creationId xmlns:a16="http://schemas.microsoft.com/office/drawing/2014/main" id="{92D6A760-5C1D-6EF0-ED3D-F56CEF6AF81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58839" y="5351995"/>
            <a:ext cx="920296" cy="92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64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844373-2C10-4009-B7EA-3CF513401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1C742DB2-2862-72A4-1D86-613B1AB3FD01}"/>
              </a:ext>
            </a:extLst>
          </p:cNvPr>
          <p:cNvGrpSpPr/>
          <p:nvPr/>
        </p:nvGrpSpPr>
        <p:grpSpPr>
          <a:xfrm>
            <a:off x="3970633" y="5908023"/>
            <a:ext cx="1102550" cy="883419"/>
            <a:chOff x="3970633" y="5908023"/>
            <a:chExt cx="1102550" cy="883419"/>
          </a:xfrm>
        </p:grpSpPr>
        <p:sp>
          <p:nvSpPr>
            <p:cNvPr id="17" name="Oval 16">
              <a:extLst>
                <a:ext uri="{FF2B5EF4-FFF2-40B4-BE49-F238E27FC236}">
                  <a16:creationId xmlns:a16="http://schemas.microsoft.com/office/drawing/2014/main" id="{3F80A37C-C8F3-1CBC-B6CE-4C2B59A503DE}"/>
                </a:ext>
              </a:extLst>
            </p:cNvPr>
            <p:cNvSpPr/>
            <p:nvPr/>
          </p:nvSpPr>
          <p:spPr>
            <a:xfrm>
              <a:off x="4067006" y="5915280"/>
              <a:ext cx="876162" cy="87616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Freeform 3">
              <a:extLst>
                <a:ext uri="{FF2B5EF4-FFF2-40B4-BE49-F238E27FC236}">
                  <a16:creationId xmlns:a16="http://schemas.microsoft.com/office/drawing/2014/main" id="{62F3BF34-6735-5F5B-9DAC-7996F1C09C22}"/>
                </a:ext>
              </a:extLst>
            </p:cNvPr>
            <p:cNvSpPr/>
            <p:nvPr/>
          </p:nvSpPr>
          <p:spPr>
            <a:xfrm>
              <a:off x="3970633" y="5908023"/>
              <a:ext cx="1102550" cy="883419"/>
            </a:xfrm>
            <a:custGeom>
              <a:avLst/>
              <a:gdLst/>
              <a:ahLst/>
              <a:cxnLst/>
              <a:rect l="l" t="t" r="r" b="b"/>
              <a:pathLst>
                <a:path w="4671780" h="3743264">
                  <a:moveTo>
                    <a:pt x="0" y="0"/>
                  </a:moveTo>
                  <a:lnTo>
                    <a:pt x="4671780" y="0"/>
                  </a:lnTo>
                  <a:lnTo>
                    <a:pt x="4671780" y="3743264"/>
                  </a:lnTo>
                  <a:lnTo>
                    <a:pt x="0" y="3743264"/>
                  </a:lnTo>
                  <a:lnTo>
                    <a:pt x="0" y="0"/>
                  </a:lnTo>
                  <a:close/>
                </a:path>
              </a:pathLst>
            </a:custGeom>
            <a:blipFill>
              <a:blip r:embed="rId3"/>
              <a:stretch>
                <a:fillRect/>
              </a:stretch>
            </a:blipFill>
          </p:spPr>
          <p:txBody>
            <a:bodyPr/>
            <a:lstStyle/>
            <a:p>
              <a:endParaRPr lang="en-US"/>
            </a:p>
          </p:txBody>
        </p:sp>
      </p:grpSp>
      <p:sp>
        <p:nvSpPr>
          <p:cNvPr id="2" name="Title 1">
            <a:extLst>
              <a:ext uri="{FF2B5EF4-FFF2-40B4-BE49-F238E27FC236}">
                <a16:creationId xmlns:a16="http://schemas.microsoft.com/office/drawing/2014/main" id="{D97EEC2D-D945-F711-F51E-4E9894AFBCF3}"/>
              </a:ext>
            </a:extLst>
          </p:cNvPr>
          <p:cNvSpPr>
            <a:spLocks noGrp="1"/>
          </p:cNvSpPr>
          <p:nvPr>
            <p:ph type="ctrTitle"/>
          </p:nvPr>
        </p:nvSpPr>
        <p:spPr>
          <a:xfrm>
            <a:off x="4285316" y="350304"/>
            <a:ext cx="3662121" cy="1843931"/>
          </a:xfrm>
        </p:spPr>
        <p:txBody>
          <a:bodyPr>
            <a:normAutofit/>
          </a:bodyPr>
          <a:lstStyle/>
          <a:p>
            <a:r>
              <a:rPr lang="en-US" sz="3900" dirty="0">
                <a:solidFill>
                  <a:schemeClr val="bg1"/>
                </a:solidFill>
                <a:latin typeface="Times New Roman" panose="02020603050405020304" pitchFamily="18" charset="0"/>
                <a:cs typeface="Times New Roman" panose="02020603050405020304" pitchFamily="18" charset="0"/>
              </a:rPr>
              <a:t>Thank you!</a:t>
            </a:r>
            <a:br>
              <a:rPr lang="en-US" sz="3900" dirty="0">
                <a:solidFill>
                  <a:schemeClr val="bg1"/>
                </a:solidFill>
                <a:latin typeface="Times New Roman" panose="02020603050405020304" pitchFamily="18" charset="0"/>
                <a:cs typeface="Times New Roman" panose="02020603050405020304" pitchFamily="18" charset="0"/>
              </a:rPr>
            </a:br>
            <a:r>
              <a:rPr lang="en-US" sz="3900" dirty="0">
                <a:solidFill>
                  <a:schemeClr val="bg1"/>
                </a:solidFill>
                <a:latin typeface="Times New Roman" panose="02020603050405020304" pitchFamily="18" charset="0"/>
                <a:cs typeface="Times New Roman" panose="02020603050405020304" pitchFamily="18" charset="0"/>
              </a:rPr>
              <a:t>Questions?</a:t>
            </a:r>
            <a:br>
              <a:rPr lang="en-US" sz="3900" dirty="0">
                <a:solidFill>
                  <a:schemeClr val="bg1"/>
                </a:solidFill>
                <a:latin typeface="Times New Roman" panose="02020603050405020304" pitchFamily="18" charset="0"/>
                <a:cs typeface="Times New Roman" panose="02020603050405020304" pitchFamily="18" charset="0"/>
              </a:rPr>
            </a:br>
            <a:r>
              <a:rPr lang="en-US" sz="3900" dirty="0">
                <a:solidFill>
                  <a:schemeClr val="bg1"/>
                </a:solidFill>
                <a:latin typeface="Times New Roman" panose="02020603050405020304" pitchFamily="18" charset="0"/>
                <a:cs typeface="Times New Roman" panose="02020603050405020304" pitchFamily="18" charset="0"/>
              </a:rPr>
              <a:t>sjp368@nau.edu</a:t>
            </a:r>
          </a:p>
        </p:txBody>
      </p:sp>
      <p:grpSp>
        <p:nvGrpSpPr>
          <p:cNvPr id="18" name="Group 17">
            <a:extLst>
              <a:ext uri="{FF2B5EF4-FFF2-40B4-BE49-F238E27FC236}">
                <a16:creationId xmlns:a16="http://schemas.microsoft.com/office/drawing/2014/main" id="{8A1086F5-290F-43BC-8A5F-AA48DA80D5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9" name="Freeform: Shape 18">
              <a:extLst>
                <a:ext uri="{FF2B5EF4-FFF2-40B4-BE49-F238E27FC236}">
                  <a16:creationId xmlns:a16="http://schemas.microsoft.com/office/drawing/2014/main" id="{6BFE62CD-B7BF-4E72-B3A4-EF70C3DAF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C58BB09-35C2-4EAD-A800-B39E4CA49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Picture 8" descr="A black and white image of a house&#10;&#10;AI-generated content may be incorrect.">
            <a:extLst>
              <a:ext uri="{FF2B5EF4-FFF2-40B4-BE49-F238E27FC236}">
                <a16:creationId xmlns:a16="http://schemas.microsoft.com/office/drawing/2014/main" id="{A12AEE4F-217D-D4EF-4797-2DABBBA6FFDB}"/>
              </a:ext>
            </a:extLst>
          </p:cNvPr>
          <p:cNvPicPr>
            <a:picLocks noChangeAspect="1"/>
          </p:cNvPicPr>
          <p:nvPr/>
        </p:nvPicPr>
        <p:blipFill>
          <a:blip r:embed="rId4"/>
          <a:srcRect l="23364" r="21280" b="2"/>
          <a:stretch/>
        </p:blipFill>
        <p:spPr>
          <a:xfrm>
            <a:off x="20" y="10"/>
            <a:ext cx="3690882" cy="3333740"/>
          </a:xfrm>
          <a:custGeom>
            <a:avLst/>
            <a:gdLst/>
            <a:ahLst/>
            <a:cxnLst/>
            <a:rect l="l" t="t" r="r" b="b"/>
            <a:pathLst>
              <a:path w="3690902" h="3333750">
                <a:moveTo>
                  <a:pt x="0" y="0"/>
                </a:moveTo>
                <a:lnTo>
                  <a:pt x="2996382" y="0"/>
                </a:lnTo>
                <a:lnTo>
                  <a:pt x="3563333" y="1750276"/>
                </a:lnTo>
                <a:lnTo>
                  <a:pt x="3690902" y="3333750"/>
                </a:lnTo>
                <a:lnTo>
                  <a:pt x="0" y="3333750"/>
                </a:lnTo>
                <a:close/>
              </a:path>
            </a:pathLst>
          </a:custGeom>
        </p:spPr>
      </p:pic>
      <p:pic>
        <p:nvPicPr>
          <p:cNvPr id="5" name="Picture 4" descr="A red squares on a surface&#10;&#10;AI-generated content may be incorrect.">
            <a:extLst>
              <a:ext uri="{FF2B5EF4-FFF2-40B4-BE49-F238E27FC236}">
                <a16:creationId xmlns:a16="http://schemas.microsoft.com/office/drawing/2014/main" id="{04739191-4B21-590B-07B7-306DB5FB8DA5}"/>
              </a:ext>
            </a:extLst>
          </p:cNvPr>
          <p:cNvPicPr>
            <a:picLocks noChangeAspect="1"/>
          </p:cNvPicPr>
          <p:nvPr/>
        </p:nvPicPr>
        <p:blipFill>
          <a:blip r:embed="rId5"/>
          <a:srcRect l="17669" r="24273" b="-1"/>
          <a:stretch/>
        </p:blipFill>
        <p:spPr>
          <a:xfrm>
            <a:off x="8281916" y="1"/>
            <a:ext cx="3910084" cy="3333747"/>
          </a:xfrm>
          <a:custGeom>
            <a:avLst/>
            <a:gdLst/>
            <a:ahLst/>
            <a:cxnLst/>
            <a:rect l="l" t="t" r="r" b="b"/>
            <a:pathLst>
              <a:path w="3910084" h="3333747">
                <a:moveTo>
                  <a:pt x="118775" y="0"/>
                </a:moveTo>
                <a:lnTo>
                  <a:pt x="3910084" y="0"/>
                </a:lnTo>
                <a:lnTo>
                  <a:pt x="3910084" y="3333747"/>
                </a:lnTo>
                <a:lnTo>
                  <a:pt x="203835" y="3333747"/>
                </a:lnTo>
                <a:lnTo>
                  <a:pt x="0" y="803615"/>
                </a:lnTo>
                <a:close/>
              </a:path>
            </a:pathLst>
          </a:custGeom>
        </p:spPr>
      </p:pic>
      <p:pic>
        <p:nvPicPr>
          <p:cNvPr id="11" name="Picture 10" descr="A close-up of a map&#10;&#10;AI-generated content may be incorrect.">
            <a:extLst>
              <a:ext uri="{FF2B5EF4-FFF2-40B4-BE49-F238E27FC236}">
                <a16:creationId xmlns:a16="http://schemas.microsoft.com/office/drawing/2014/main" id="{5B5EA7BF-A42F-5581-5A28-66E216ECA2AF}"/>
              </a:ext>
            </a:extLst>
          </p:cNvPr>
          <p:cNvPicPr>
            <a:picLocks noChangeAspect="1"/>
          </p:cNvPicPr>
          <p:nvPr/>
        </p:nvPicPr>
        <p:blipFill>
          <a:blip r:embed="rId6"/>
          <a:srcRect l="24955" r="18453" b="-2"/>
          <a:stretch/>
        </p:blipFill>
        <p:spPr>
          <a:xfrm>
            <a:off x="20" y="3524255"/>
            <a:ext cx="3910064" cy="3333745"/>
          </a:xfrm>
          <a:custGeom>
            <a:avLst/>
            <a:gdLst/>
            <a:ahLst/>
            <a:cxnLst/>
            <a:rect l="l" t="t" r="r" b="b"/>
            <a:pathLst>
              <a:path w="3910084" h="3333745">
                <a:moveTo>
                  <a:pt x="0" y="0"/>
                </a:moveTo>
                <a:lnTo>
                  <a:pt x="3706250" y="0"/>
                </a:lnTo>
                <a:lnTo>
                  <a:pt x="3910084" y="2530130"/>
                </a:lnTo>
                <a:lnTo>
                  <a:pt x="3791309" y="3333745"/>
                </a:lnTo>
                <a:lnTo>
                  <a:pt x="0" y="3333745"/>
                </a:lnTo>
                <a:close/>
              </a:path>
            </a:pathLst>
          </a:custGeom>
        </p:spPr>
      </p:pic>
      <p:grpSp>
        <p:nvGrpSpPr>
          <p:cNvPr id="22" name="Group 21">
            <a:extLst>
              <a:ext uri="{FF2B5EF4-FFF2-40B4-BE49-F238E27FC236}">
                <a16:creationId xmlns:a16="http://schemas.microsoft.com/office/drawing/2014/main" id="{0220991A-5EB0-44E3-B615-BDCA59E66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3" name="Freeform: Shape 22">
              <a:extLst>
                <a:ext uri="{FF2B5EF4-FFF2-40B4-BE49-F238E27FC236}">
                  <a16:creationId xmlns:a16="http://schemas.microsoft.com/office/drawing/2014/main" id="{6FBE570C-9796-4356-8D50-B25FFB05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D72FE4A-0FC7-4162-85F2-63D0FE67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7" name="Picture 6" descr="A grey rectangular object with blue lines&#10;&#10;AI-generated content may be incorrect.">
            <a:extLst>
              <a:ext uri="{FF2B5EF4-FFF2-40B4-BE49-F238E27FC236}">
                <a16:creationId xmlns:a16="http://schemas.microsoft.com/office/drawing/2014/main" id="{9843E3EF-F7DB-9022-523D-F333FC8CBC7F}"/>
              </a:ext>
            </a:extLst>
          </p:cNvPr>
          <p:cNvPicPr>
            <a:picLocks noChangeAspect="1"/>
          </p:cNvPicPr>
          <p:nvPr/>
        </p:nvPicPr>
        <p:blipFill>
          <a:blip r:embed="rId8"/>
          <a:srcRect l="16815" r="27515"/>
          <a:stretch/>
        </p:blipFill>
        <p:spPr>
          <a:xfrm>
            <a:off x="8504168" y="3562350"/>
            <a:ext cx="3687832" cy="3295650"/>
          </a:xfrm>
          <a:custGeom>
            <a:avLst/>
            <a:gdLst/>
            <a:ahLst/>
            <a:cxnLst/>
            <a:rect l="l" t="t" r="r" b="b"/>
            <a:pathLst>
              <a:path w="3687832" h="3295650">
                <a:moveTo>
                  <a:pt x="3687832" y="0"/>
                </a:moveTo>
                <a:lnTo>
                  <a:pt x="3687832" y="3295650"/>
                </a:lnTo>
                <a:lnTo>
                  <a:pt x="691450" y="3295650"/>
                </a:lnTo>
                <a:lnTo>
                  <a:pt x="124499" y="1545374"/>
                </a:lnTo>
                <a:lnTo>
                  <a:pt x="0" y="1"/>
                </a:lnTo>
                <a:close/>
              </a:path>
            </a:pathLst>
          </a:custGeom>
        </p:spPr>
      </p:pic>
      <p:grpSp>
        <p:nvGrpSpPr>
          <p:cNvPr id="26" name="Group 25">
            <a:extLst>
              <a:ext uri="{FF2B5EF4-FFF2-40B4-BE49-F238E27FC236}">
                <a16:creationId xmlns:a16="http://schemas.microsoft.com/office/drawing/2014/main" id="{61D1A57D-77BC-4EEC-819E-6F5EEF3487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7" name="Freeform: Shape 26">
              <a:extLst>
                <a:ext uri="{FF2B5EF4-FFF2-40B4-BE49-F238E27FC236}">
                  <a16:creationId xmlns:a16="http://schemas.microsoft.com/office/drawing/2014/main" id="{5913AB8E-CB2A-4854-8A54-923C07FC7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81F5CCDF-B355-4127-8062-39039B53D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Subtitle 2">
            <a:extLst>
              <a:ext uri="{FF2B5EF4-FFF2-40B4-BE49-F238E27FC236}">
                <a16:creationId xmlns:a16="http://schemas.microsoft.com/office/drawing/2014/main" id="{9413B411-0BAF-5807-C0AF-6FFC09EF2B9B}"/>
              </a:ext>
            </a:extLst>
          </p:cNvPr>
          <p:cNvSpPr txBox="1">
            <a:spLocks/>
          </p:cNvSpPr>
          <p:nvPr/>
        </p:nvSpPr>
        <p:spPr>
          <a:xfrm>
            <a:off x="4331206" y="2544539"/>
            <a:ext cx="3506264" cy="3154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500" b="1" dirty="0">
                <a:solidFill>
                  <a:schemeClr val="bg1"/>
                </a:solidFill>
                <a:latin typeface="Times New Roman" panose="02020603050405020304" pitchFamily="18" charset="0"/>
                <a:cs typeface="Times New Roman" panose="02020603050405020304" pitchFamily="18" charset="0"/>
              </a:rPr>
              <a:t>Sam Phippen</a:t>
            </a:r>
          </a:p>
          <a:p>
            <a:r>
              <a:rPr lang="en-US" sz="1500" b="1" dirty="0">
                <a:solidFill>
                  <a:schemeClr val="bg1"/>
                </a:solidFill>
                <a:latin typeface="Times New Roman" panose="02020603050405020304" pitchFamily="18" charset="0"/>
                <a:cs typeface="Times New Roman" panose="02020603050405020304" pitchFamily="18" charset="0"/>
              </a:rPr>
              <a:t>sjp368@nau.edu </a:t>
            </a:r>
          </a:p>
          <a:p>
            <a:r>
              <a:rPr lang="en-US" sz="1500" b="1" dirty="0">
                <a:solidFill>
                  <a:schemeClr val="bg1"/>
                </a:solidFill>
                <a:latin typeface="Times New Roman" panose="02020603050405020304" pitchFamily="18" charset="0"/>
                <a:cs typeface="Times New Roman" panose="02020603050405020304" pitchFamily="18" charset="0"/>
              </a:rPr>
              <a:t>samphippen27@gmail.com</a:t>
            </a:r>
          </a:p>
          <a:p>
            <a:endParaRPr lang="en-US" sz="1500" dirty="0">
              <a:solidFill>
                <a:schemeClr val="bg1"/>
              </a:solidFill>
              <a:latin typeface="Times New Roman" panose="02020603050405020304" pitchFamily="18" charset="0"/>
              <a:cs typeface="Times New Roman" panose="02020603050405020304" pitchFamily="18" charset="0"/>
            </a:endParaRPr>
          </a:p>
          <a:p>
            <a:r>
              <a:rPr lang="en-US" sz="1500" i="1" dirty="0">
                <a:solidFill>
                  <a:schemeClr val="bg1"/>
                </a:solidFill>
                <a:latin typeface="Times New Roman" panose="02020603050405020304" pitchFamily="18" charset="0"/>
                <a:cs typeface="Times New Roman" panose="02020603050405020304" pitchFamily="18" charset="0"/>
              </a:rPr>
              <a:t>NAU-NASA Space Grant</a:t>
            </a:r>
          </a:p>
          <a:p>
            <a:r>
              <a:rPr lang="en-US" sz="1500" i="1" dirty="0">
                <a:solidFill>
                  <a:schemeClr val="bg1"/>
                </a:solidFill>
                <a:latin typeface="Times New Roman" panose="02020603050405020304" pitchFamily="18" charset="0"/>
                <a:cs typeface="Times New Roman" panose="02020603050405020304" pitchFamily="18" charset="0"/>
              </a:rPr>
              <a:t>USGS Astrogeology Science Center</a:t>
            </a:r>
          </a:p>
          <a:p>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Dr. Sarah Black: sblack@usgs.gov</a:t>
            </a:r>
          </a:p>
          <a:p>
            <a:r>
              <a:rPr lang="en-US" sz="1500" dirty="0">
                <a:solidFill>
                  <a:schemeClr val="bg1"/>
                </a:solidFill>
                <a:latin typeface="Times New Roman" panose="02020603050405020304" pitchFamily="18" charset="0"/>
                <a:cs typeface="Times New Roman" panose="02020603050405020304" pitchFamily="18" charset="0"/>
              </a:rPr>
              <a:t>Sonya Bogle: sbogle@usgs.gov</a:t>
            </a:r>
          </a:p>
          <a:p>
            <a:r>
              <a:rPr lang="en-US" sz="1500" dirty="0">
                <a:solidFill>
                  <a:schemeClr val="bg1"/>
                </a:solidFill>
                <a:latin typeface="Times New Roman" panose="02020603050405020304" pitchFamily="18" charset="0"/>
                <a:cs typeface="Times New Roman" panose="02020603050405020304" pitchFamily="18" charset="0"/>
              </a:rPr>
              <a:t>Rachel Fry: rfry@usgs.gov</a:t>
            </a:r>
          </a:p>
        </p:txBody>
      </p:sp>
      <p:sp>
        <p:nvSpPr>
          <p:cNvPr id="6" name="Freeform 2">
            <a:extLst>
              <a:ext uri="{FF2B5EF4-FFF2-40B4-BE49-F238E27FC236}">
                <a16:creationId xmlns:a16="http://schemas.microsoft.com/office/drawing/2014/main" id="{2AC578B5-A69E-19A6-291D-A8A4A1503257}"/>
              </a:ext>
            </a:extLst>
          </p:cNvPr>
          <p:cNvSpPr/>
          <p:nvPr/>
        </p:nvSpPr>
        <p:spPr>
          <a:xfrm>
            <a:off x="5048375" y="5915280"/>
            <a:ext cx="1557622" cy="876162"/>
          </a:xfrm>
          <a:custGeom>
            <a:avLst/>
            <a:gdLst/>
            <a:ahLst/>
            <a:cxnLst/>
            <a:rect l="l" t="t" r="r" b="b"/>
            <a:pathLst>
              <a:path w="4671780" h="2627876">
                <a:moveTo>
                  <a:pt x="0" y="0"/>
                </a:moveTo>
                <a:lnTo>
                  <a:pt x="4671780" y="0"/>
                </a:lnTo>
                <a:lnTo>
                  <a:pt x="4671780" y="2627876"/>
                </a:lnTo>
                <a:lnTo>
                  <a:pt x="0" y="2627876"/>
                </a:lnTo>
                <a:lnTo>
                  <a:pt x="0" y="0"/>
                </a:lnTo>
                <a:close/>
              </a:path>
            </a:pathLst>
          </a:custGeom>
          <a:blipFill>
            <a:blip r:embed="rId9"/>
            <a:stretch>
              <a:fillRect/>
            </a:stretch>
          </a:blipFill>
        </p:spPr>
        <p:txBody>
          <a:bodyPr/>
          <a:lstStyle/>
          <a:p>
            <a:endParaRPr lang="en-US"/>
          </a:p>
        </p:txBody>
      </p:sp>
      <p:sp>
        <p:nvSpPr>
          <p:cNvPr id="10" name="Freeform 3">
            <a:extLst>
              <a:ext uri="{FF2B5EF4-FFF2-40B4-BE49-F238E27FC236}">
                <a16:creationId xmlns:a16="http://schemas.microsoft.com/office/drawing/2014/main" id="{86BB72FE-BF09-DF81-02AB-32C443F70218}"/>
              </a:ext>
            </a:extLst>
          </p:cNvPr>
          <p:cNvSpPr/>
          <p:nvPr/>
        </p:nvSpPr>
        <p:spPr>
          <a:xfrm>
            <a:off x="6571545" y="5951858"/>
            <a:ext cx="2117103" cy="846841"/>
          </a:xfrm>
          <a:custGeom>
            <a:avLst/>
            <a:gdLst/>
            <a:ahLst/>
            <a:cxnLst/>
            <a:rect l="l" t="t" r="r" b="b"/>
            <a:pathLst>
              <a:path w="6023785" h="2409514">
                <a:moveTo>
                  <a:pt x="0" y="0"/>
                </a:moveTo>
                <a:lnTo>
                  <a:pt x="6023785" y="0"/>
                </a:lnTo>
                <a:lnTo>
                  <a:pt x="6023785" y="2409514"/>
                </a:lnTo>
                <a:lnTo>
                  <a:pt x="0" y="2409514"/>
                </a:lnTo>
                <a:lnTo>
                  <a:pt x="0" y="0"/>
                </a:lnTo>
                <a:close/>
              </a:path>
            </a:pathLst>
          </a:custGeom>
          <a:blipFill>
            <a:blip r:embed="rId10"/>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394198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5DA0-EC0E-7A7E-4692-E81AB76EDA84}"/>
              </a:ext>
            </a:extLst>
          </p:cNvPr>
          <p:cNvSpPr>
            <a:spLocks noGrp="1"/>
          </p:cNvSpPr>
          <p:nvPr>
            <p:ph type="title"/>
          </p:nvPr>
        </p:nvSpPr>
        <p:spPr>
          <a:xfrm>
            <a:off x="3980418" y="1315335"/>
            <a:ext cx="2055798" cy="1325563"/>
          </a:xfrm>
        </p:spPr>
        <p:txBody>
          <a:bodyPr/>
          <a:lstStyle/>
          <a:p>
            <a:pPr algn="ctr"/>
            <a:r>
              <a:rPr lang="en-US" dirty="0">
                <a:latin typeface="Times New Roman" panose="02020603050405020304" pitchFamily="18" charset="0"/>
                <a:cs typeface="Times New Roman" panose="02020603050405020304" pitchFamily="18" charset="0"/>
              </a:rPr>
              <a:t>Why?</a:t>
            </a:r>
          </a:p>
        </p:txBody>
      </p:sp>
      <p:sp>
        <p:nvSpPr>
          <p:cNvPr id="14" name="Freeform 2"/>
          <p:cNvSpPr/>
          <p:nvPr/>
        </p:nvSpPr>
        <p:spPr>
          <a:xfrm>
            <a:off x="5767879" y="2481647"/>
            <a:ext cx="4950919" cy="3933668"/>
          </a:xfrm>
          <a:custGeom>
            <a:avLst/>
            <a:gdLst/>
            <a:ahLst/>
            <a:cxnLst/>
            <a:rect l="l" t="t" r="r" b="b"/>
            <a:pathLst>
              <a:path w="3024000" h="2525040">
                <a:moveTo>
                  <a:pt x="0" y="0"/>
                </a:moveTo>
                <a:lnTo>
                  <a:pt x="3024000" y="0"/>
                </a:lnTo>
                <a:lnTo>
                  <a:pt x="3024000" y="2525040"/>
                </a:lnTo>
                <a:lnTo>
                  <a:pt x="0" y="2525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Graphic 17" descr="Thought bubble outline">
            <a:extLst>
              <a:ext uri="{FF2B5EF4-FFF2-40B4-BE49-F238E27FC236}">
                <a16:creationId xmlns:a16="http://schemas.microsoft.com/office/drawing/2014/main" id="{991D7234-2FC7-79B7-77C0-1C43D27551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55817" flipH="1">
            <a:off x="3536008" y="803696"/>
            <a:ext cx="2944618" cy="2944618"/>
          </a:xfrm>
          <a:prstGeom prst="rect">
            <a:avLst/>
          </a:prstGeom>
        </p:spPr>
      </p:pic>
    </p:spTree>
    <p:extLst>
      <p:ext uri="{BB962C8B-B14F-4D97-AF65-F5344CB8AC3E}">
        <p14:creationId xmlns:p14="http://schemas.microsoft.com/office/powerpoint/2010/main" val="721163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E832-6178-CC4E-AEA0-00631C55EFBD}"/>
              </a:ext>
            </a:extLst>
          </p:cNvPr>
          <p:cNvSpPr>
            <a:spLocks noGrp="1"/>
          </p:cNvSpPr>
          <p:nvPr>
            <p:ph type="title"/>
          </p:nvPr>
        </p:nvSpPr>
        <p:spPr>
          <a:xfrm>
            <a:off x="3071585" y="0"/>
            <a:ext cx="6048829" cy="1325563"/>
          </a:xfrm>
        </p:spPr>
        <p:txBody>
          <a:bodyPr/>
          <a:lstStyle/>
          <a:p>
            <a:pPr algn="ctr"/>
            <a:r>
              <a:rPr lang="en-US" dirty="0">
                <a:latin typeface="Times New Roman" panose="02020603050405020304" pitchFamily="18" charset="0"/>
                <a:cs typeface="Times New Roman" panose="02020603050405020304" pitchFamily="18" charset="0"/>
              </a:rPr>
              <a:t>Planetary Map Sources</a:t>
            </a:r>
          </a:p>
        </p:txBody>
      </p:sp>
      <p:pic>
        <p:nvPicPr>
          <p:cNvPr id="7" name="Picture 6">
            <a:extLst>
              <a:ext uri="{FF2B5EF4-FFF2-40B4-BE49-F238E27FC236}">
                <a16:creationId xmlns:a16="http://schemas.microsoft.com/office/drawing/2014/main" id="{8A19440F-D648-B0C3-51CD-4E76FB0F2219}"/>
              </a:ext>
            </a:extLst>
          </p:cNvPr>
          <p:cNvPicPr>
            <a:picLocks noGrp="1" noRot="1" noChangeAspect="1" noMove="1" noResize="1" noEditPoints="1" noAdjustHandles="1" noChangeArrowheads="1" noChangeShapeType="1" noCrop="1"/>
          </p:cNvPicPr>
          <p:nvPr/>
        </p:nvPicPr>
        <p:blipFill>
          <a:blip r:embed="rId3"/>
          <a:stretch>
            <a:fillRect/>
          </a:stretch>
        </p:blipFill>
        <p:spPr>
          <a:xfrm>
            <a:off x="1" y="1416570"/>
            <a:ext cx="6097128" cy="5441429"/>
          </a:xfrm>
          <a:prstGeom prst="rect">
            <a:avLst/>
          </a:prstGeom>
        </p:spPr>
      </p:pic>
      <p:grpSp>
        <p:nvGrpSpPr>
          <p:cNvPr id="18" name="Group 17">
            <a:extLst>
              <a:ext uri="{FF2B5EF4-FFF2-40B4-BE49-F238E27FC236}">
                <a16:creationId xmlns:a16="http://schemas.microsoft.com/office/drawing/2014/main" id="{5803E141-F727-1EA6-AE92-F104DBBE0875}"/>
              </a:ext>
            </a:extLst>
          </p:cNvPr>
          <p:cNvGrpSpPr>
            <a:grpSpLocks noGrp="1" noUngrp="1" noRot="1" noMove="1" noResize="1"/>
          </p:cNvGrpSpPr>
          <p:nvPr/>
        </p:nvGrpSpPr>
        <p:grpSpPr>
          <a:xfrm>
            <a:off x="6095999" y="1416570"/>
            <a:ext cx="6096001" cy="5441430"/>
            <a:chOff x="6095999" y="1416570"/>
            <a:chExt cx="6096001" cy="5441430"/>
          </a:xfrm>
        </p:grpSpPr>
        <p:pic>
          <p:nvPicPr>
            <p:cNvPr id="19" name="Picture 8">
              <a:extLst>
                <a:ext uri="{FF2B5EF4-FFF2-40B4-BE49-F238E27FC236}">
                  <a16:creationId xmlns:a16="http://schemas.microsoft.com/office/drawing/2014/main" id="{5635D444-D611-5588-DF3F-5004FCC257A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37095" y="1416570"/>
              <a:ext cx="2049811" cy="2720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1DAF8C46-D2C4-7F62-5411-678EB567860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689" t="5048" r="65599" b="17455"/>
            <a:stretch/>
          </p:blipFill>
          <p:spPr bwMode="auto">
            <a:xfrm>
              <a:off x="6095999" y="1416570"/>
              <a:ext cx="2141096" cy="2738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A29AB0B5-D72E-C91C-93AF-B6C0104A9807}"/>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t="-1" b="2469"/>
            <a:stretch/>
          </p:blipFill>
          <p:spPr bwMode="auto">
            <a:xfrm>
              <a:off x="6095999" y="4155426"/>
              <a:ext cx="2141096" cy="27025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DF) JGR-Planets Cover page image Alka Rani et al., 2021">
              <a:extLst>
                <a:ext uri="{FF2B5EF4-FFF2-40B4-BE49-F238E27FC236}">
                  <a16:creationId xmlns:a16="http://schemas.microsoft.com/office/drawing/2014/main" id="{3DC47512-8A8A-0561-8C71-A19FAA1C2D2F}"/>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37094" y="4155424"/>
              <a:ext cx="2049453" cy="27025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BA5CC1E9-A4F5-8108-6761-46038ED8790C}"/>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r="4824" b="1865"/>
            <a:stretch/>
          </p:blipFill>
          <p:spPr bwMode="auto">
            <a:xfrm>
              <a:off x="10154172" y="4056429"/>
              <a:ext cx="2037827" cy="28015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8D2D6FA-9D12-A107-2B7D-0C03684D3A3C}"/>
                </a:ext>
              </a:extLst>
            </p:cNvPr>
            <p:cNvPicPr>
              <a:picLocks noGrp="1" noRot="1" noChangeAspect="1" noMove="1" noResize="1" noEditPoints="1" noAdjustHandles="1" noChangeArrowheads="1" noChangeShapeType="1" noCrop="1"/>
            </p:cNvPicPr>
            <p:nvPr/>
          </p:nvPicPr>
          <p:blipFill>
            <a:blip r:embed="rId9"/>
            <a:stretch>
              <a:fillRect/>
            </a:stretch>
          </p:blipFill>
          <p:spPr>
            <a:xfrm>
              <a:off x="10154172" y="1416570"/>
              <a:ext cx="2037828" cy="2720657"/>
            </a:xfrm>
            <a:prstGeom prst="rect">
              <a:avLst/>
            </a:prstGeom>
          </p:spPr>
        </p:pic>
      </p:grpSp>
      <p:sp>
        <p:nvSpPr>
          <p:cNvPr id="8" name="Rectangle 7">
            <a:extLst>
              <a:ext uri="{FF2B5EF4-FFF2-40B4-BE49-F238E27FC236}">
                <a16:creationId xmlns:a16="http://schemas.microsoft.com/office/drawing/2014/main" id="{76B5FC3F-A9EF-00AB-D4FC-781ED39FC8E6}"/>
              </a:ext>
            </a:extLst>
          </p:cNvPr>
          <p:cNvSpPr>
            <a:spLocks noGrp="1" noRot="1" noMove="1" noResize="1" noEditPoints="1" noAdjustHandles="1" noChangeArrowheads="1" noChangeShapeType="1"/>
          </p:cNvSpPr>
          <p:nvPr/>
        </p:nvSpPr>
        <p:spPr>
          <a:xfrm>
            <a:off x="-1" y="1393792"/>
            <a:ext cx="12191999"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1705F-F074-7B7E-D671-36782265D8C1}"/>
              </a:ext>
            </a:extLst>
          </p:cNvPr>
          <p:cNvSpPr>
            <a:spLocks noGrp="1" noRot="1" noMove="1" noResize="1" noEditPoints="1" noAdjustHandles="1" noChangeArrowheads="1" noChangeShapeType="1"/>
          </p:cNvSpPr>
          <p:nvPr/>
        </p:nvSpPr>
        <p:spPr>
          <a:xfrm>
            <a:off x="0" y="1411991"/>
            <a:ext cx="12191999"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746FC8-A835-1BF6-D8A3-B9FF5E57A7F7}"/>
              </a:ext>
            </a:extLst>
          </p:cNvPr>
          <p:cNvSpPr>
            <a:spLocks noGrp="1" noRot="1" noMove="1" noResize="1" noEditPoints="1" noAdjustHandles="1" noChangeArrowheads="1" noChangeShapeType="1"/>
          </p:cNvSpPr>
          <p:nvPr/>
        </p:nvSpPr>
        <p:spPr>
          <a:xfrm>
            <a:off x="-1" y="1430190"/>
            <a:ext cx="12191999"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F03AA19-A503-104E-E635-648BF273891C}"/>
              </a:ext>
            </a:extLst>
          </p:cNvPr>
          <p:cNvSpPr txBox="1">
            <a:spLocks/>
          </p:cNvSpPr>
          <p:nvPr/>
        </p:nvSpPr>
        <p:spPr>
          <a:xfrm>
            <a:off x="1203807" y="1818009"/>
            <a:ext cx="360640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USGS-NASA</a:t>
            </a:r>
          </a:p>
          <a:p>
            <a:pPr algn="ctr"/>
            <a:r>
              <a:rPr lang="en-US" dirty="0">
                <a:latin typeface="Times New Roman" panose="02020603050405020304" pitchFamily="18" charset="0"/>
                <a:cs typeface="Times New Roman" panose="02020603050405020304" pitchFamily="18" charset="0"/>
              </a:rPr>
              <a:t>PGM Hub</a:t>
            </a:r>
          </a:p>
        </p:txBody>
      </p:sp>
      <p:sp>
        <p:nvSpPr>
          <p:cNvPr id="5" name="Title 1">
            <a:extLst>
              <a:ext uri="{FF2B5EF4-FFF2-40B4-BE49-F238E27FC236}">
                <a16:creationId xmlns:a16="http://schemas.microsoft.com/office/drawing/2014/main" id="{778E077C-8CE5-1C39-C2B8-3526D05FE44F}"/>
              </a:ext>
            </a:extLst>
          </p:cNvPr>
          <p:cNvSpPr txBox="1">
            <a:spLocks/>
          </p:cNvSpPr>
          <p:nvPr/>
        </p:nvSpPr>
        <p:spPr>
          <a:xfrm>
            <a:off x="7154640" y="1730056"/>
            <a:ext cx="46891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Scholarly Journals</a:t>
            </a:r>
          </a:p>
        </p:txBody>
      </p:sp>
      <p:sp>
        <p:nvSpPr>
          <p:cNvPr id="15" name="Freeform 7"/>
          <p:cNvSpPr/>
          <p:nvPr/>
        </p:nvSpPr>
        <p:spPr>
          <a:xfrm>
            <a:off x="4038610" y="2184400"/>
            <a:ext cx="4114778" cy="4673599"/>
          </a:xfrm>
          <a:custGeom>
            <a:avLst/>
            <a:gdLst/>
            <a:ahLst/>
            <a:cxnLst/>
            <a:rect l="l" t="t" r="r" b="b"/>
            <a:pathLst>
              <a:path w="3024000" h="2974860">
                <a:moveTo>
                  <a:pt x="0" y="0"/>
                </a:moveTo>
                <a:lnTo>
                  <a:pt x="3024000" y="0"/>
                </a:lnTo>
                <a:lnTo>
                  <a:pt x="3024000" y="2974860"/>
                </a:lnTo>
                <a:lnTo>
                  <a:pt x="0" y="29748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89363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E832-6178-CC4E-AEA0-00631C55EFBD}"/>
              </a:ext>
            </a:extLst>
          </p:cNvPr>
          <p:cNvSpPr>
            <a:spLocks noGrp="1"/>
          </p:cNvSpPr>
          <p:nvPr>
            <p:ph type="title"/>
          </p:nvPr>
        </p:nvSpPr>
        <p:spPr>
          <a:xfrm>
            <a:off x="3071585" y="0"/>
            <a:ext cx="6048829" cy="1325563"/>
          </a:xfrm>
        </p:spPr>
        <p:txBody>
          <a:bodyPr/>
          <a:lstStyle/>
          <a:p>
            <a:pPr algn="ctr"/>
            <a:r>
              <a:rPr lang="en-US" dirty="0">
                <a:latin typeface="Times New Roman" panose="02020603050405020304" pitchFamily="18" charset="0"/>
                <a:cs typeface="Times New Roman" panose="02020603050405020304" pitchFamily="18" charset="0"/>
              </a:rPr>
              <a:t>PGM-Hub</a:t>
            </a:r>
          </a:p>
        </p:txBody>
      </p:sp>
      <p:pic>
        <p:nvPicPr>
          <p:cNvPr id="7" name="Picture 6">
            <a:extLst>
              <a:ext uri="{FF2B5EF4-FFF2-40B4-BE49-F238E27FC236}">
                <a16:creationId xmlns:a16="http://schemas.microsoft.com/office/drawing/2014/main" id="{8A19440F-D648-B0C3-51CD-4E76FB0F2219}"/>
              </a:ext>
            </a:extLst>
          </p:cNvPr>
          <p:cNvPicPr>
            <a:picLocks noChangeAspect="1"/>
          </p:cNvPicPr>
          <p:nvPr/>
        </p:nvPicPr>
        <p:blipFill>
          <a:blip r:embed="rId3"/>
          <a:stretch>
            <a:fillRect/>
          </a:stretch>
        </p:blipFill>
        <p:spPr>
          <a:xfrm>
            <a:off x="1" y="1416570"/>
            <a:ext cx="6097128" cy="5441429"/>
          </a:xfrm>
          <a:prstGeom prst="rect">
            <a:avLst/>
          </a:prstGeom>
        </p:spPr>
      </p:pic>
      <p:grpSp>
        <p:nvGrpSpPr>
          <p:cNvPr id="18" name="Group 17">
            <a:extLst>
              <a:ext uri="{FF2B5EF4-FFF2-40B4-BE49-F238E27FC236}">
                <a16:creationId xmlns:a16="http://schemas.microsoft.com/office/drawing/2014/main" id="{5803E141-F727-1EA6-AE92-F104DBBE0875}"/>
              </a:ext>
            </a:extLst>
          </p:cNvPr>
          <p:cNvGrpSpPr/>
          <p:nvPr/>
        </p:nvGrpSpPr>
        <p:grpSpPr>
          <a:xfrm>
            <a:off x="6095999" y="1416570"/>
            <a:ext cx="6096001" cy="5441430"/>
            <a:chOff x="6095999" y="1416570"/>
            <a:chExt cx="6096001" cy="5441430"/>
          </a:xfrm>
        </p:grpSpPr>
        <p:pic>
          <p:nvPicPr>
            <p:cNvPr id="19" name="Picture 8">
              <a:extLst>
                <a:ext uri="{FF2B5EF4-FFF2-40B4-BE49-F238E27FC236}">
                  <a16:creationId xmlns:a16="http://schemas.microsoft.com/office/drawing/2014/main" id="{5635D444-D611-5588-DF3F-5004FCC25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095" y="1416570"/>
              <a:ext cx="2049811" cy="2720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1DAF8C46-D2C4-7F62-5411-678EB56786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9" t="5048" r="65599" b="17455"/>
            <a:stretch/>
          </p:blipFill>
          <p:spPr bwMode="auto">
            <a:xfrm>
              <a:off x="6095999" y="1416570"/>
              <a:ext cx="2141096" cy="2738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A29AB0B5-D72E-C91C-93AF-B6C0104A98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2469"/>
            <a:stretch/>
          </p:blipFill>
          <p:spPr bwMode="auto">
            <a:xfrm>
              <a:off x="6095999" y="4155426"/>
              <a:ext cx="2141096" cy="27025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DF) JGR-Planets Cover page image Alka Rani et al., 2021">
              <a:extLst>
                <a:ext uri="{FF2B5EF4-FFF2-40B4-BE49-F238E27FC236}">
                  <a16:creationId xmlns:a16="http://schemas.microsoft.com/office/drawing/2014/main" id="{3DC47512-8A8A-0561-8C71-A19FAA1C2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7094" y="4155424"/>
              <a:ext cx="2049453" cy="27025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BA5CC1E9-A4F5-8108-6761-46038ED879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824" b="1865"/>
            <a:stretch/>
          </p:blipFill>
          <p:spPr bwMode="auto">
            <a:xfrm>
              <a:off x="10154172" y="4056429"/>
              <a:ext cx="2037827" cy="28015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8D2D6FA-9D12-A107-2B7D-0C03684D3A3C}"/>
                </a:ext>
              </a:extLst>
            </p:cNvPr>
            <p:cNvPicPr>
              <a:picLocks noChangeAspect="1"/>
            </p:cNvPicPr>
            <p:nvPr/>
          </p:nvPicPr>
          <p:blipFill>
            <a:blip r:embed="rId9"/>
            <a:stretch>
              <a:fillRect/>
            </a:stretch>
          </p:blipFill>
          <p:spPr>
            <a:xfrm>
              <a:off x="10154172" y="1416570"/>
              <a:ext cx="2037828" cy="2720657"/>
            </a:xfrm>
            <a:prstGeom prst="rect">
              <a:avLst/>
            </a:prstGeom>
          </p:spPr>
        </p:pic>
      </p:grpSp>
      <p:sp>
        <p:nvSpPr>
          <p:cNvPr id="25" name="Rectangle 24">
            <a:extLst>
              <a:ext uri="{FF2B5EF4-FFF2-40B4-BE49-F238E27FC236}">
                <a16:creationId xmlns:a16="http://schemas.microsoft.com/office/drawing/2014/main" id="{6839C852-C40D-1CA7-DAEC-7EACFA25E736}"/>
              </a:ext>
            </a:extLst>
          </p:cNvPr>
          <p:cNvSpPr>
            <a:spLocks noGrp="1" noRot="1" noMove="1" noResize="1" noEditPoints="1" noAdjustHandles="1" noChangeArrowheads="1" noChangeShapeType="1"/>
          </p:cNvSpPr>
          <p:nvPr/>
        </p:nvSpPr>
        <p:spPr>
          <a:xfrm>
            <a:off x="6094872" y="1416570"/>
            <a:ext cx="6097128"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9C6DDA-515C-4E23-5B8C-F98072098B4C}"/>
              </a:ext>
            </a:extLst>
          </p:cNvPr>
          <p:cNvSpPr>
            <a:spLocks noGrp="1" noRot="1" noMove="1" noResize="1" noEditPoints="1" noAdjustHandles="1" noChangeArrowheads="1" noChangeShapeType="1"/>
          </p:cNvSpPr>
          <p:nvPr/>
        </p:nvSpPr>
        <p:spPr>
          <a:xfrm>
            <a:off x="6094872" y="1416570"/>
            <a:ext cx="6097128"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Freeform 2">
            <a:extLst>
              <a:ext uri="{FF2B5EF4-FFF2-40B4-BE49-F238E27FC236}">
                <a16:creationId xmlns:a16="http://schemas.microsoft.com/office/drawing/2014/main" id="{6EDA4CF0-C327-E550-B09F-A16178BA552D}"/>
              </a:ext>
            </a:extLst>
          </p:cNvPr>
          <p:cNvSpPr/>
          <p:nvPr/>
        </p:nvSpPr>
        <p:spPr>
          <a:xfrm>
            <a:off x="7718389" y="2407920"/>
            <a:ext cx="3580089" cy="3351858"/>
          </a:xfrm>
          <a:custGeom>
            <a:avLst/>
            <a:gdLst/>
            <a:ahLst/>
            <a:cxnLst/>
            <a:rect l="l" t="t" r="r" b="b"/>
            <a:pathLst>
              <a:path w="6048000" h="5662440">
                <a:moveTo>
                  <a:pt x="0" y="0"/>
                </a:moveTo>
                <a:lnTo>
                  <a:pt x="6048000" y="0"/>
                </a:lnTo>
                <a:lnTo>
                  <a:pt x="6048000" y="5662440"/>
                </a:lnTo>
                <a:lnTo>
                  <a:pt x="0" y="5662440"/>
                </a:lnTo>
                <a:lnTo>
                  <a:pt x="0" y="0"/>
                </a:lnTo>
                <a:close/>
              </a:path>
            </a:pathLst>
          </a:custGeom>
          <a:blipFill>
            <a:blip r:embed="rId10"/>
            <a:stretch>
              <a:fillRect/>
            </a:stretch>
          </a:blipFill>
        </p:spPr>
        <p:txBody>
          <a:bodyPr/>
          <a:lstStyle/>
          <a:p>
            <a:endParaRPr lang="en-US"/>
          </a:p>
        </p:txBody>
      </p:sp>
      <p:sp>
        <p:nvSpPr>
          <p:cNvPr id="30" name="Freeform 6">
            <a:extLst>
              <a:ext uri="{FF2B5EF4-FFF2-40B4-BE49-F238E27FC236}">
                <a16:creationId xmlns:a16="http://schemas.microsoft.com/office/drawing/2014/main" id="{13642FDE-2FC7-A8B5-D170-31B9525FE80B}"/>
              </a:ext>
            </a:extLst>
          </p:cNvPr>
          <p:cNvSpPr/>
          <p:nvPr/>
        </p:nvSpPr>
        <p:spPr>
          <a:xfrm>
            <a:off x="6244977" y="1550253"/>
            <a:ext cx="1325564" cy="1204606"/>
          </a:xfrm>
          <a:custGeom>
            <a:avLst/>
            <a:gdLst/>
            <a:ahLst/>
            <a:cxnLst/>
            <a:rect l="l" t="t" r="r" b="b"/>
            <a:pathLst>
              <a:path w="3024000" h="2748060">
                <a:moveTo>
                  <a:pt x="0" y="0"/>
                </a:moveTo>
                <a:lnTo>
                  <a:pt x="3024000" y="0"/>
                </a:lnTo>
                <a:lnTo>
                  <a:pt x="3024000" y="2748060"/>
                </a:lnTo>
                <a:lnTo>
                  <a:pt x="0" y="2748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31" name="Freeform 10"/>
          <p:cNvSpPr/>
          <p:nvPr/>
        </p:nvSpPr>
        <p:spPr>
          <a:xfrm>
            <a:off x="10693816" y="5308338"/>
            <a:ext cx="1325564" cy="1375423"/>
          </a:xfrm>
          <a:custGeom>
            <a:avLst/>
            <a:gdLst/>
            <a:ahLst/>
            <a:cxnLst/>
            <a:rect l="l" t="t" r="r" b="b"/>
            <a:pathLst>
              <a:path w="3024000" h="3137743">
                <a:moveTo>
                  <a:pt x="0" y="0"/>
                </a:moveTo>
                <a:lnTo>
                  <a:pt x="3024000" y="0"/>
                </a:lnTo>
                <a:lnTo>
                  <a:pt x="3024000" y="3137744"/>
                </a:lnTo>
                <a:lnTo>
                  <a:pt x="0" y="31377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4" name="Title 1">
            <a:extLst>
              <a:ext uri="{FF2B5EF4-FFF2-40B4-BE49-F238E27FC236}">
                <a16:creationId xmlns:a16="http://schemas.microsoft.com/office/drawing/2014/main" id="{3B55D659-70D0-7BC7-8DDA-3F83E53957BC}"/>
              </a:ext>
            </a:extLst>
          </p:cNvPr>
          <p:cNvSpPr txBox="1">
            <a:spLocks/>
          </p:cNvSpPr>
          <p:nvPr/>
        </p:nvSpPr>
        <p:spPr>
          <a:xfrm>
            <a:off x="7330369" y="5522427"/>
            <a:ext cx="3580089" cy="1207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latin typeface="Times New Roman" panose="02020603050405020304" pitchFamily="18" charset="0"/>
                <a:cs typeface="Times New Roman" panose="02020603050405020304" pitchFamily="18" charset="0"/>
              </a:rPr>
              <a:t>Data + Resources</a:t>
            </a:r>
          </a:p>
        </p:txBody>
      </p:sp>
      <p:sp>
        <p:nvSpPr>
          <p:cNvPr id="1025" name="Title 1">
            <a:extLst>
              <a:ext uri="{FF2B5EF4-FFF2-40B4-BE49-F238E27FC236}">
                <a16:creationId xmlns:a16="http://schemas.microsoft.com/office/drawing/2014/main" id="{A850A170-32EE-6283-7C9C-EAD65EE84B19}"/>
              </a:ext>
            </a:extLst>
          </p:cNvPr>
          <p:cNvSpPr txBox="1">
            <a:spLocks/>
          </p:cNvSpPr>
          <p:nvPr/>
        </p:nvSpPr>
        <p:spPr>
          <a:xfrm>
            <a:off x="7697541" y="1657849"/>
            <a:ext cx="3311486" cy="83882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Search spatially or by text</a:t>
            </a:r>
          </a:p>
        </p:txBody>
      </p:sp>
    </p:spTree>
    <p:extLst>
      <p:ext uri="{BB962C8B-B14F-4D97-AF65-F5344CB8AC3E}">
        <p14:creationId xmlns:p14="http://schemas.microsoft.com/office/powerpoint/2010/main" val="2628934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E832-6178-CC4E-AEA0-00631C55EFBD}"/>
              </a:ext>
            </a:extLst>
          </p:cNvPr>
          <p:cNvSpPr>
            <a:spLocks noGrp="1" noRot="1" noMove="1" noResize="1" noEditPoints="1" noAdjustHandles="1" noChangeArrowheads="1" noChangeShapeType="1"/>
          </p:cNvSpPr>
          <p:nvPr>
            <p:ph type="title"/>
          </p:nvPr>
        </p:nvSpPr>
        <p:spPr>
          <a:xfrm>
            <a:off x="3071585" y="0"/>
            <a:ext cx="6048829" cy="1325563"/>
          </a:xfrm>
        </p:spPr>
        <p:txBody>
          <a:bodyPr/>
          <a:lstStyle/>
          <a:p>
            <a:pPr algn="ctr"/>
            <a:r>
              <a:rPr lang="en-US" dirty="0">
                <a:latin typeface="Times New Roman" panose="02020603050405020304" pitchFamily="18" charset="0"/>
                <a:cs typeface="Times New Roman" panose="02020603050405020304" pitchFamily="18" charset="0"/>
              </a:rPr>
              <a:t>Scholarly Journals</a:t>
            </a:r>
          </a:p>
        </p:txBody>
      </p:sp>
      <p:grpSp>
        <p:nvGrpSpPr>
          <p:cNvPr id="26" name="Group 25">
            <a:extLst>
              <a:ext uri="{FF2B5EF4-FFF2-40B4-BE49-F238E27FC236}">
                <a16:creationId xmlns:a16="http://schemas.microsoft.com/office/drawing/2014/main" id="{D8020486-1695-4E7F-C66B-E0144A92DBE3}"/>
              </a:ext>
            </a:extLst>
          </p:cNvPr>
          <p:cNvGrpSpPr>
            <a:grpSpLocks noGrp="1" noUngrp="1" noRot="1" noMove="1" noResize="1"/>
          </p:cNvGrpSpPr>
          <p:nvPr/>
        </p:nvGrpSpPr>
        <p:grpSpPr>
          <a:xfrm>
            <a:off x="6095999" y="1416570"/>
            <a:ext cx="6096001" cy="5441430"/>
            <a:chOff x="6095999" y="1416570"/>
            <a:chExt cx="6096001" cy="5441430"/>
          </a:xfrm>
        </p:grpSpPr>
        <p:pic>
          <p:nvPicPr>
            <p:cNvPr id="18" name="Picture 8">
              <a:extLst>
                <a:ext uri="{FF2B5EF4-FFF2-40B4-BE49-F238E27FC236}">
                  <a16:creationId xmlns:a16="http://schemas.microsoft.com/office/drawing/2014/main" id="{EFF35EB8-61B2-C620-B6B5-1631FD3489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37095" y="1416570"/>
              <a:ext cx="2049811" cy="27206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E6916446-5F52-80A9-B808-A0B6329FB4F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689" t="5048" r="65599" b="17455"/>
            <a:stretch/>
          </p:blipFill>
          <p:spPr bwMode="auto">
            <a:xfrm>
              <a:off x="6095999" y="1416570"/>
              <a:ext cx="2141096" cy="27388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A00FD787-5157-BD83-12C5-5DD6EEDDD70A}"/>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1" b="2469"/>
            <a:stretch/>
          </p:blipFill>
          <p:spPr bwMode="auto">
            <a:xfrm>
              <a:off x="6095999" y="4155426"/>
              <a:ext cx="2141096" cy="27025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DF) JGR-Planets Cover page image Alka Rani et al., 2021">
              <a:extLst>
                <a:ext uri="{FF2B5EF4-FFF2-40B4-BE49-F238E27FC236}">
                  <a16:creationId xmlns:a16="http://schemas.microsoft.com/office/drawing/2014/main" id="{925EF4E2-D933-C278-F74D-CFBB245D8FFE}"/>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37094" y="4155424"/>
              <a:ext cx="2049453" cy="27025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BF2A94D4-67E5-24CB-43D5-0500B42F9ED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r="4824" b="1865"/>
            <a:stretch/>
          </p:blipFill>
          <p:spPr bwMode="auto">
            <a:xfrm>
              <a:off x="10154172" y="4056429"/>
              <a:ext cx="2037827" cy="28015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F2ADBF3-B870-77C4-642C-338FFF4C023D}"/>
                </a:ext>
              </a:extLst>
            </p:cNvPr>
            <p:cNvPicPr>
              <a:picLocks noGrp="1" noRot="1" noChangeAspect="1" noMove="1" noResize="1" noEditPoints="1" noAdjustHandles="1" noChangeArrowheads="1" noChangeShapeType="1" noCrop="1"/>
            </p:cNvPicPr>
            <p:nvPr/>
          </p:nvPicPr>
          <p:blipFill>
            <a:blip r:embed="rId8"/>
            <a:stretch>
              <a:fillRect/>
            </a:stretch>
          </p:blipFill>
          <p:spPr>
            <a:xfrm>
              <a:off x="10154172" y="1416570"/>
              <a:ext cx="2037828" cy="2720657"/>
            </a:xfrm>
            <a:prstGeom prst="rect">
              <a:avLst/>
            </a:prstGeom>
          </p:spPr>
        </p:pic>
      </p:grpSp>
      <p:pic>
        <p:nvPicPr>
          <p:cNvPr id="24" name="Picture 23">
            <a:extLst>
              <a:ext uri="{FF2B5EF4-FFF2-40B4-BE49-F238E27FC236}">
                <a16:creationId xmlns:a16="http://schemas.microsoft.com/office/drawing/2014/main" id="{0D5B83BC-A423-7E5E-5169-AFD3DC3EC6AE}"/>
              </a:ext>
            </a:extLst>
          </p:cNvPr>
          <p:cNvPicPr>
            <a:picLocks noGrp="1" noRot="1" noChangeAspect="1" noMove="1" noResize="1" noEditPoints="1" noAdjustHandles="1" noChangeArrowheads="1" noChangeShapeType="1" noCrop="1"/>
          </p:cNvPicPr>
          <p:nvPr/>
        </p:nvPicPr>
        <p:blipFill>
          <a:blip r:embed="rId9"/>
          <a:stretch>
            <a:fillRect/>
          </a:stretch>
        </p:blipFill>
        <p:spPr>
          <a:xfrm>
            <a:off x="1" y="1416570"/>
            <a:ext cx="6097128" cy="5441429"/>
          </a:xfrm>
          <a:prstGeom prst="rect">
            <a:avLst/>
          </a:prstGeom>
        </p:spPr>
      </p:pic>
      <p:sp>
        <p:nvSpPr>
          <p:cNvPr id="25" name="Rectangle 24">
            <a:extLst>
              <a:ext uri="{FF2B5EF4-FFF2-40B4-BE49-F238E27FC236}">
                <a16:creationId xmlns:a16="http://schemas.microsoft.com/office/drawing/2014/main" id="{F3B26AE8-32A8-017A-C6AE-B71830D55587}"/>
              </a:ext>
            </a:extLst>
          </p:cNvPr>
          <p:cNvSpPr>
            <a:spLocks noGrp="1" noRot="1" noMove="1" noResize="1" noEditPoints="1" noAdjustHandles="1" noChangeArrowheads="1" noChangeShapeType="1"/>
          </p:cNvSpPr>
          <p:nvPr/>
        </p:nvSpPr>
        <p:spPr>
          <a:xfrm>
            <a:off x="-3" y="1434712"/>
            <a:ext cx="6096001" cy="54414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C6EA158-3C78-E8C2-7719-258135EFA509}"/>
              </a:ext>
            </a:extLst>
          </p:cNvPr>
          <p:cNvSpPr>
            <a:spLocks noGrp="1" noRot="1" noMove="1" noResize="1" noEditPoints="1" noAdjustHandles="1" noChangeArrowheads="1" noChangeShapeType="1"/>
          </p:cNvSpPr>
          <p:nvPr/>
        </p:nvSpPr>
        <p:spPr>
          <a:xfrm>
            <a:off x="-1134" y="1425640"/>
            <a:ext cx="6096001" cy="54414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2">
            <a:extLst>
              <a:ext uri="{FF2B5EF4-FFF2-40B4-BE49-F238E27FC236}">
                <a16:creationId xmlns:a16="http://schemas.microsoft.com/office/drawing/2014/main" id="{CA03B91E-E353-CF5C-7E49-E09F057FB01E}"/>
              </a:ext>
            </a:extLst>
          </p:cNvPr>
          <p:cNvSpPr/>
          <p:nvPr/>
        </p:nvSpPr>
        <p:spPr>
          <a:xfrm>
            <a:off x="1814555" y="2568381"/>
            <a:ext cx="2097934" cy="2825500"/>
          </a:xfrm>
          <a:custGeom>
            <a:avLst/>
            <a:gdLst/>
            <a:ahLst/>
            <a:cxnLst/>
            <a:rect l="l" t="t" r="r" b="b"/>
            <a:pathLst>
              <a:path w="4815074" h="6484949">
                <a:moveTo>
                  <a:pt x="0" y="0"/>
                </a:moveTo>
                <a:lnTo>
                  <a:pt x="4815074" y="0"/>
                </a:lnTo>
                <a:lnTo>
                  <a:pt x="4815074" y="6484948"/>
                </a:lnTo>
                <a:lnTo>
                  <a:pt x="0" y="6484948"/>
                </a:lnTo>
                <a:lnTo>
                  <a:pt x="0" y="0"/>
                </a:lnTo>
                <a:close/>
              </a:path>
            </a:pathLst>
          </a:custGeom>
          <a:blipFill>
            <a:blip r:embed="rId10"/>
            <a:stretch>
              <a:fillRect/>
            </a:stretch>
          </a:blipFill>
        </p:spPr>
        <p:txBody>
          <a:bodyPr/>
          <a:lstStyle/>
          <a:p>
            <a:endParaRPr lang="en-US"/>
          </a:p>
        </p:txBody>
      </p:sp>
      <p:pic>
        <p:nvPicPr>
          <p:cNvPr id="30" name="Graphic 29" descr="Folder Search outline">
            <a:extLst>
              <a:ext uri="{FF2B5EF4-FFF2-40B4-BE49-F238E27FC236}">
                <a16:creationId xmlns:a16="http://schemas.microsoft.com/office/drawing/2014/main" id="{58D41204-38FE-DAFB-E66F-10245EA7A3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1325563"/>
            <a:ext cx="1439083" cy="1439083"/>
          </a:xfrm>
          <a:prstGeom prst="rect">
            <a:avLst/>
          </a:prstGeom>
        </p:spPr>
      </p:pic>
      <p:sp>
        <p:nvSpPr>
          <p:cNvPr id="31" name="Title 1">
            <a:extLst>
              <a:ext uri="{FF2B5EF4-FFF2-40B4-BE49-F238E27FC236}">
                <a16:creationId xmlns:a16="http://schemas.microsoft.com/office/drawing/2014/main" id="{CCC09522-F965-51A4-AD26-E137247DFB2F}"/>
              </a:ext>
            </a:extLst>
          </p:cNvPr>
          <p:cNvSpPr txBox="1">
            <a:spLocks/>
          </p:cNvSpPr>
          <p:nvPr/>
        </p:nvSpPr>
        <p:spPr>
          <a:xfrm>
            <a:off x="1356448" y="1638549"/>
            <a:ext cx="3311486" cy="838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Search by text</a:t>
            </a:r>
          </a:p>
        </p:txBody>
      </p:sp>
      <p:sp>
        <p:nvSpPr>
          <p:cNvPr id="2048" name="Freeform 8"/>
          <p:cNvSpPr/>
          <p:nvPr/>
        </p:nvSpPr>
        <p:spPr>
          <a:xfrm>
            <a:off x="2864654" y="4844276"/>
            <a:ext cx="3159069" cy="2104730"/>
          </a:xfrm>
          <a:custGeom>
            <a:avLst/>
            <a:gdLst/>
            <a:ahLst/>
            <a:cxnLst/>
            <a:rect l="l" t="t" r="r" b="b"/>
            <a:pathLst>
              <a:path w="4536000" h="3022110">
                <a:moveTo>
                  <a:pt x="0" y="0"/>
                </a:moveTo>
                <a:lnTo>
                  <a:pt x="4536000" y="0"/>
                </a:lnTo>
                <a:lnTo>
                  <a:pt x="4536000" y="3022110"/>
                </a:lnTo>
                <a:lnTo>
                  <a:pt x="0" y="3022110"/>
                </a:lnTo>
                <a:lnTo>
                  <a:pt x="0" y="0"/>
                </a:lnTo>
                <a:close/>
              </a:path>
            </a:pathLst>
          </a:custGeom>
          <a:blipFill>
            <a:blip r:embed="rId13"/>
            <a:stretch>
              <a:fillRect/>
            </a:stretch>
          </a:blipFill>
        </p:spPr>
        <p:txBody>
          <a:bodyPr/>
          <a:lstStyle/>
          <a:p>
            <a:endParaRPr lang="en-US"/>
          </a:p>
        </p:txBody>
      </p:sp>
      <p:sp>
        <p:nvSpPr>
          <p:cNvPr id="2049" name="Title 1">
            <a:extLst>
              <a:ext uri="{FF2B5EF4-FFF2-40B4-BE49-F238E27FC236}">
                <a16:creationId xmlns:a16="http://schemas.microsoft.com/office/drawing/2014/main" id="{D9449DF5-CFF5-2B7B-784F-41A002842195}"/>
              </a:ext>
            </a:extLst>
          </p:cNvPr>
          <p:cNvSpPr txBox="1">
            <a:spLocks/>
          </p:cNvSpPr>
          <p:nvPr/>
        </p:nvSpPr>
        <p:spPr>
          <a:xfrm>
            <a:off x="1523551" y="5699840"/>
            <a:ext cx="3476620" cy="83882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Needle in a haystack</a:t>
            </a:r>
          </a:p>
        </p:txBody>
      </p:sp>
    </p:spTree>
    <p:extLst>
      <p:ext uri="{BB962C8B-B14F-4D97-AF65-F5344CB8AC3E}">
        <p14:creationId xmlns:p14="http://schemas.microsoft.com/office/powerpoint/2010/main" val="289921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E832-6178-CC4E-AEA0-00631C55EFBD}"/>
              </a:ext>
            </a:extLst>
          </p:cNvPr>
          <p:cNvSpPr>
            <a:spLocks noGrp="1"/>
          </p:cNvSpPr>
          <p:nvPr>
            <p:ph type="title"/>
          </p:nvPr>
        </p:nvSpPr>
        <p:spPr>
          <a:xfrm>
            <a:off x="3071583" y="72691"/>
            <a:ext cx="6048829" cy="1325563"/>
          </a:xfrm>
        </p:spPr>
        <p:txBody>
          <a:bodyPr/>
          <a:lstStyle/>
          <a:p>
            <a:pPr algn="ctr"/>
            <a:r>
              <a:rPr lang="en-US" dirty="0">
                <a:latin typeface="Times New Roman" panose="02020603050405020304" pitchFamily="18" charset="0"/>
                <a:cs typeface="Times New Roman" panose="02020603050405020304" pitchFamily="18" charset="0"/>
              </a:rPr>
              <a:t>Planetary Map Sources Pros + Cons</a:t>
            </a:r>
          </a:p>
        </p:txBody>
      </p:sp>
      <p:pic>
        <p:nvPicPr>
          <p:cNvPr id="7" name="Picture 6">
            <a:extLst>
              <a:ext uri="{FF2B5EF4-FFF2-40B4-BE49-F238E27FC236}">
                <a16:creationId xmlns:a16="http://schemas.microsoft.com/office/drawing/2014/main" id="{8A19440F-D648-B0C3-51CD-4E76FB0F2219}"/>
              </a:ext>
            </a:extLst>
          </p:cNvPr>
          <p:cNvPicPr>
            <a:picLocks noGrp="1" noRot="1" noChangeAspect="1" noMove="1" noResize="1" noEditPoints="1" noAdjustHandles="1" noChangeArrowheads="1" noChangeShapeType="1" noCrop="1"/>
          </p:cNvPicPr>
          <p:nvPr/>
        </p:nvPicPr>
        <p:blipFill>
          <a:blip r:embed="rId3"/>
          <a:stretch>
            <a:fillRect/>
          </a:stretch>
        </p:blipFill>
        <p:spPr>
          <a:xfrm>
            <a:off x="1" y="1416570"/>
            <a:ext cx="6097128" cy="5441429"/>
          </a:xfrm>
          <a:prstGeom prst="rect">
            <a:avLst/>
          </a:prstGeom>
        </p:spPr>
      </p:pic>
      <p:grpSp>
        <p:nvGrpSpPr>
          <p:cNvPr id="18" name="Group 17">
            <a:extLst>
              <a:ext uri="{FF2B5EF4-FFF2-40B4-BE49-F238E27FC236}">
                <a16:creationId xmlns:a16="http://schemas.microsoft.com/office/drawing/2014/main" id="{5803E141-F727-1EA6-AE92-F104DBBE0875}"/>
              </a:ext>
            </a:extLst>
          </p:cNvPr>
          <p:cNvGrpSpPr>
            <a:grpSpLocks noGrp="1" noUngrp="1" noRot="1" noMove="1" noResize="1"/>
          </p:cNvGrpSpPr>
          <p:nvPr/>
        </p:nvGrpSpPr>
        <p:grpSpPr>
          <a:xfrm>
            <a:off x="6095999" y="1416570"/>
            <a:ext cx="6096001" cy="5441430"/>
            <a:chOff x="6095999" y="1416570"/>
            <a:chExt cx="6096001" cy="5441430"/>
          </a:xfrm>
        </p:grpSpPr>
        <p:pic>
          <p:nvPicPr>
            <p:cNvPr id="19" name="Picture 8">
              <a:extLst>
                <a:ext uri="{FF2B5EF4-FFF2-40B4-BE49-F238E27FC236}">
                  <a16:creationId xmlns:a16="http://schemas.microsoft.com/office/drawing/2014/main" id="{5635D444-D611-5588-DF3F-5004FCC257A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37095" y="1416570"/>
              <a:ext cx="2049811" cy="2720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1DAF8C46-D2C4-7F62-5411-678EB567860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689" t="5048" r="65599" b="17455"/>
            <a:stretch/>
          </p:blipFill>
          <p:spPr bwMode="auto">
            <a:xfrm>
              <a:off x="6095999" y="1416570"/>
              <a:ext cx="2141096" cy="2738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A29AB0B5-D72E-C91C-93AF-B6C0104A9807}"/>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t="-1" b="2469"/>
            <a:stretch/>
          </p:blipFill>
          <p:spPr bwMode="auto">
            <a:xfrm>
              <a:off x="6095999" y="4155426"/>
              <a:ext cx="2141096" cy="27025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DF) JGR-Planets Cover page image Alka Rani et al., 2021">
              <a:extLst>
                <a:ext uri="{FF2B5EF4-FFF2-40B4-BE49-F238E27FC236}">
                  <a16:creationId xmlns:a16="http://schemas.microsoft.com/office/drawing/2014/main" id="{3DC47512-8A8A-0561-8C71-A19FAA1C2D2F}"/>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37094" y="4155424"/>
              <a:ext cx="2049453" cy="27025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BA5CC1E9-A4F5-8108-6761-46038ED8790C}"/>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r="4824" b="1865"/>
            <a:stretch/>
          </p:blipFill>
          <p:spPr bwMode="auto">
            <a:xfrm>
              <a:off x="10154172" y="4056429"/>
              <a:ext cx="2037827" cy="28015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8D2D6FA-9D12-A107-2B7D-0C03684D3A3C}"/>
                </a:ext>
              </a:extLst>
            </p:cNvPr>
            <p:cNvPicPr>
              <a:picLocks noGrp="1" noRot="1" noChangeAspect="1" noMove="1" noResize="1" noEditPoints="1" noAdjustHandles="1" noChangeArrowheads="1" noChangeShapeType="1" noCrop="1"/>
            </p:cNvPicPr>
            <p:nvPr/>
          </p:nvPicPr>
          <p:blipFill>
            <a:blip r:embed="rId9"/>
            <a:stretch>
              <a:fillRect/>
            </a:stretch>
          </p:blipFill>
          <p:spPr>
            <a:xfrm>
              <a:off x="10154172" y="1416570"/>
              <a:ext cx="2037828" cy="2720657"/>
            </a:xfrm>
            <a:prstGeom prst="rect">
              <a:avLst/>
            </a:prstGeom>
          </p:spPr>
        </p:pic>
      </p:grpSp>
      <p:sp>
        <p:nvSpPr>
          <p:cNvPr id="8" name="Rectangle 7">
            <a:extLst>
              <a:ext uri="{FF2B5EF4-FFF2-40B4-BE49-F238E27FC236}">
                <a16:creationId xmlns:a16="http://schemas.microsoft.com/office/drawing/2014/main" id="{76B5FC3F-A9EF-00AB-D4FC-781ED39FC8E6}"/>
              </a:ext>
            </a:extLst>
          </p:cNvPr>
          <p:cNvSpPr>
            <a:spLocks noGrp="1" noRot="1" noMove="1" noResize="1" noEditPoints="1" noAdjustHandles="1" noChangeArrowheads="1" noChangeShapeType="1"/>
          </p:cNvSpPr>
          <p:nvPr/>
        </p:nvSpPr>
        <p:spPr>
          <a:xfrm>
            <a:off x="-1" y="1393792"/>
            <a:ext cx="12191999"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1705F-F074-7B7E-D671-36782265D8C1}"/>
              </a:ext>
            </a:extLst>
          </p:cNvPr>
          <p:cNvSpPr>
            <a:spLocks noGrp="1" noRot="1" noMove="1" noResize="1" noEditPoints="1" noAdjustHandles="1" noChangeArrowheads="1" noChangeShapeType="1"/>
          </p:cNvSpPr>
          <p:nvPr/>
        </p:nvSpPr>
        <p:spPr>
          <a:xfrm>
            <a:off x="0" y="1411991"/>
            <a:ext cx="12191999"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746FC8-A835-1BF6-D8A3-B9FF5E57A7F7}"/>
              </a:ext>
            </a:extLst>
          </p:cNvPr>
          <p:cNvSpPr>
            <a:spLocks noGrp="1" noRot="1" noMove="1" noResize="1" noEditPoints="1" noAdjustHandles="1" noChangeArrowheads="1" noChangeShapeType="1"/>
          </p:cNvSpPr>
          <p:nvPr/>
        </p:nvSpPr>
        <p:spPr>
          <a:xfrm>
            <a:off x="-1" y="1430190"/>
            <a:ext cx="12191999" cy="5468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F03AA19-A503-104E-E635-648BF273891C}"/>
              </a:ext>
            </a:extLst>
          </p:cNvPr>
          <p:cNvSpPr txBox="1">
            <a:spLocks/>
          </p:cNvSpPr>
          <p:nvPr/>
        </p:nvSpPr>
        <p:spPr>
          <a:xfrm>
            <a:off x="216104" y="1839780"/>
            <a:ext cx="360640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USGS-NASA</a:t>
            </a:r>
          </a:p>
          <a:p>
            <a:pPr algn="ctr"/>
            <a:r>
              <a:rPr lang="en-US" dirty="0">
                <a:latin typeface="Times New Roman" panose="02020603050405020304" pitchFamily="18" charset="0"/>
                <a:cs typeface="Times New Roman" panose="02020603050405020304" pitchFamily="18" charset="0"/>
              </a:rPr>
              <a:t>PGM Hub</a:t>
            </a:r>
          </a:p>
        </p:txBody>
      </p:sp>
      <p:sp>
        <p:nvSpPr>
          <p:cNvPr id="5" name="Title 1">
            <a:extLst>
              <a:ext uri="{FF2B5EF4-FFF2-40B4-BE49-F238E27FC236}">
                <a16:creationId xmlns:a16="http://schemas.microsoft.com/office/drawing/2014/main" id="{778E077C-8CE5-1C39-C2B8-3526D05FE44F}"/>
              </a:ext>
            </a:extLst>
          </p:cNvPr>
          <p:cNvSpPr txBox="1">
            <a:spLocks/>
          </p:cNvSpPr>
          <p:nvPr/>
        </p:nvSpPr>
        <p:spPr>
          <a:xfrm>
            <a:off x="7418778" y="1613942"/>
            <a:ext cx="46891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Scholarly Journals</a:t>
            </a:r>
          </a:p>
        </p:txBody>
      </p:sp>
      <p:sp>
        <p:nvSpPr>
          <p:cNvPr id="15" name="Freeform 7"/>
          <p:cNvSpPr/>
          <p:nvPr/>
        </p:nvSpPr>
        <p:spPr>
          <a:xfrm>
            <a:off x="4038610" y="2184400"/>
            <a:ext cx="4114778" cy="4673599"/>
          </a:xfrm>
          <a:custGeom>
            <a:avLst/>
            <a:gdLst/>
            <a:ahLst/>
            <a:cxnLst/>
            <a:rect l="l" t="t" r="r" b="b"/>
            <a:pathLst>
              <a:path w="3024000" h="2974860">
                <a:moveTo>
                  <a:pt x="0" y="0"/>
                </a:moveTo>
                <a:lnTo>
                  <a:pt x="3024000" y="0"/>
                </a:lnTo>
                <a:lnTo>
                  <a:pt x="3024000" y="2974860"/>
                </a:lnTo>
                <a:lnTo>
                  <a:pt x="0" y="29748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itle 1">
            <a:extLst>
              <a:ext uri="{FF2B5EF4-FFF2-40B4-BE49-F238E27FC236}">
                <a16:creationId xmlns:a16="http://schemas.microsoft.com/office/drawing/2014/main" id="{DFF71F1F-7F07-B75B-BE28-0336CF20F063}"/>
              </a:ext>
            </a:extLst>
          </p:cNvPr>
          <p:cNvSpPr txBox="1">
            <a:spLocks/>
          </p:cNvSpPr>
          <p:nvPr/>
        </p:nvSpPr>
        <p:spPr>
          <a:xfrm>
            <a:off x="372396" y="3465345"/>
            <a:ext cx="378783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Spatial Search</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Standardization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All-in-one source</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Not Comprehensive</a:t>
            </a:r>
          </a:p>
        </p:txBody>
      </p:sp>
      <p:sp>
        <p:nvSpPr>
          <p:cNvPr id="11" name="Title 1">
            <a:extLst>
              <a:ext uri="{FF2B5EF4-FFF2-40B4-BE49-F238E27FC236}">
                <a16:creationId xmlns:a16="http://schemas.microsoft.com/office/drawing/2014/main" id="{619A27E2-0774-6B14-AD43-0272256A85AC}"/>
              </a:ext>
            </a:extLst>
          </p:cNvPr>
          <p:cNvSpPr txBox="1">
            <a:spLocks/>
          </p:cNvSpPr>
          <p:nvPr/>
        </p:nvSpPr>
        <p:spPr>
          <a:xfrm>
            <a:off x="8476337" y="3429000"/>
            <a:ext cx="378783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Text Search</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Not Standardized</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Plethora of sources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HUGE Variety</a:t>
            </a:r>
          </a:p>
        </p:txBody>
      </p:sp>
      <p:sp>
        <p:nvSpPr>
          <p:cNvPr id="16" name="Freeform 3">
            <a:extLst>
              <a:ext uri="{FF2B5EF4-FFF2-40B4-BE49-F238E27FC236}">
                <a16:creationId xmlns:a16="http://schemas.microsoft.com/office/drawing/2014/main" id="{AF71EEA6-A2BE-BE75-D603-A47C9FCF550E}"/>
              </a:ext>
            </a:extLst>
          </p:cNvPr>
          <p:cNvSpPr/>
          <p:nvPr/>
        </p:nvSpPr>
        <p:spPr>
          <a:xfrm>
            <a:off x="2767475" y="5174511"/>
            <a:ext cx="1571727" cy="1573695"/>
          </a:xfrm>
          <a:custGeom>
            <a:avLst/>
            <a:gdLst/>
            <a:ahLst/>
            <a:cxnLst/>
            <a:rect l="l" t="t" r="r" b="b"/>
            <a:pathLst>
              <a:path w="3387254" h="3391494">
                <a:moveTo>
                  <a:pt x="0" y="0"/>
                </a:moveTo>
                <a:lnTo>
                  <a:pt x="3387254" y="0"/>
                </a:lnTo>
                <a:lnTo>
                  <a:pt x="3387254" y="3391494"/>
                </a:lnTo>
                <a:lnTo>
                  <a:pt x="0" y="3391494"/>
                </a:lnTo>
                <a:lnTo>
                  <a:pt x="0" y="0"/>
                </a:lnTo>
                <a:close/>
              </a:path>
            </a:pathLst>
          </a:custGeom>
          <a:blipFill>
            <a:blip r:embed="rId12"/>
            <a:stretch>
              <a:fillRect/>
            </a:stretch>
          </a:blipFill>
        </p:spPr>
        <p:txBody>
          <a:bodyPr/>
          <a:lstStyle/>
          <a:p>
            <a:endParaRPr lang="en-US"/>
          </a:p>
        </p:txBody>
      </p:sp>
      <p:sp>
        <p:nvSpPr>
          <p:cNvPr id="17" name="Freeform 9"/>
          <p:cNvSpPr/>
          <p:nvPr/>
        </p:nvSpPr>
        <p:spPr>
          <a:xfrm rot="21115583">
            <a:off x="1006874" y="4980144"/>
            <a:ext cx="1843366" cy="1702841"/>
          </a:xfrm>
          <a:custGeom>
            <a:avLst/>
            <a:gdLst>
              <a:gd name="connsiteX0" fmla="*/ 0 w 3024000"/>
              <a:gd name="connsiteY0" fmla="*/ 0 h 1806840"/>
              <a:gd name="connsiteX1" fmla="*/ 3024000 w 3024000"/>
              <a:gd name="connsiteY1" fmla="*/ 0 h 1806840"/>
              <a:gd name="connsiteX2" fmla="*/ 2534546 w 3024000"/>
              <a:gd name="connsiteY2" fmla="*/ 1530367 h 1806840"/>
              <a:gd name="connsiteX3" fmla="*/ 3024000 w 3024000"/>
              <a:gd name="connsiteY3" fmla="*/ 1806840 h 1806840"/>
              <a:gd name="connsiteX4" fmla="*/ 0 w 3024000"/>
              <a:gd name="connsiteY4" fmla="*/ 1806840 h 1806840"/>
              <a:gd name="connsiteX5" fmla="*/ 0 w 3024000"/>
              <a:gd name="connsiteY5" fmla="*/ 0 h 180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4000" h="1806840">
                <a:moveTo>
                  <a:pt x="0" y="0"/>
                </a:moveTo>
                <a:lnTo>
                  <a:pt x="3024000" y="0"/>
                </a:lnTo>
                <a:cubicBezTo>
                  <a:pt x="3019584" y="458786"/>
                  <a:pt x="2538962" y="1071581"/>
                  <a:pt x="2534546" y="1530367"/>
                </a:cubicBezTo>
                <a:lnTo>
                  <a:pt x="3024000" y="1806840"/>
                </a:lnTo>
                <a:lnTo>
                  <a:pt x="0" y="1806840"/>
                </a:lnTo>
                <a:lnTo>
                  <a:pt x="0" y="0"/>
                </a:lnTo>
                <a:close/>
              </a:path>
            </a:pathLst>
          </a:custGeom>
          <a:blipFill>
            <a:blip r:embed="rId13">
              <a:extLst>
                <a:ext uri="{96DAC541-7B7A-43D3-8B79-37D633B846F1}">
                  <asvg:svgBlip xmlns:asvg="http://schemas.microsoft.com/office/drawing/2016/SVG/main" r:embed="rId14"/>
                </a:ext>
              </a:extLst>
            </a:blip>
            <a:stretch>
              <a:fillRect r="-54605"/>
            </a:stretch>
          </a:blipFill>
        </p:spPr>
        <p:txBody>
          <a:bodyPr/>
          <a:lstStyle/>
          <a:p>
            <a:endParaRPr lang="en-US" dirty="0"/>
          </a:p>
        </p:txBody>
      </p:sp>
    </p:spTree>
    <p:extLst>
      <p:ext uri="{BB962C8B-B14F-4D97-AF65-F5344CB8AC3E}">
        <p14:creationId xmlns:p14="http://schemas.microsoft.com/office/powerpoint/2010/main" val="363848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BC2B508A-9FC9-B117-D48F-8286D016CBA9}"/>
              </a:ext>
            </a:extLst>
          </p:cNvPr>
          <p:cNvPicPr>
            <a:picLocks noChangeAspect="1"/>
          </p:cNvPicPr>
          <p:nvPr/>
        </p:nvPicPr>
        <p:blipFill>
          <a:blip r:embed="rId3"/>
          <a:srcRect l="-5179" t="62465"/>
          <a:stretch/>
        </p:blipFill>
        <p:spPr>
          <a:xfrm>
            <a:off x="-631372" y="4715815"/>
            <a:ext cx="12823372" cy="215798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39B9CDF0-B878-81EA-B408-AD7FD4F60356}"/>
              </a:ext>
            </a:extLst>
          </p:cNvPr>
          <p:cNvPicPr>
            <a:picLocks noChangeAspect="1"/>
          </p:cNvPicPr>
          <p:nvPr/>
        </p:nvPicPr>
        <p:blipFill>
          <a:blip r:embed="rId3"/>
          <a:srcRect l="27857" t="1623" r="30179" b="45740"/>
          <a:stretch/>
        </p:blipFill>
        <p:spPr>
          <a:xfrm>
            <a:off x="6727370" y="1303131"/>
            <a:ext cx="5116287" cy="3026230"/>
          </a:xfrm>
          <a:prstGeom prst="rect">
            <a:avLst/>
          </a:prstGeom>
        </p:spPr>
      </p:pic>
      <p:sp>
        <p:nvSpPr>
          <p:cNvPr id="11" name="Freeform 6">
            <a:extLst>
              <a:ext uri="{FF2B5EF4-FFF2-40B4-BE49-F238E27FC236}">
                <a16:creationId xmlns:a16="http://schemas.microsoft.com/office/drawing/2014/main" id="{F0924FA2-B4E8-257C-C389-F0642DB4633F}"/>
              </a:ext>
            </a:extLst>
          </p:cNvPr>
          <p:cNvSpPr/>
          <p:nvPr/>
        </p:nvSpPr>
        <p:spPr>
          <a:xfrm>
            <a:off x="348343" y="1512996"/>
            <a:ext cx="2108396" cy="1916004"/>
          </a:xfrm>
          <a:custGeom>
            <a:avLst/>
            <a:gdLst/>
            <a:ahLst/>
            <a:cxnLst/>
            <a:rect l="l" t="t" r="r" b="b"/>
            <a:pathLst>
              <a:path w="3024000" h="2748060">
                <a:moveTo>
                  <a:pt x="0" y="0"/>
                </a:moveTo>
                <a:lnTo>
                  <a:pt x="3024000" y="0"/>
                </a:lnTo>
                <a:lnTo>
                  <a:pt x="3024000" y="2748060"/>
                </a:lnTo>
                <a:lnTo>
                  <a:pt x="0" y="2748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3" name="Freeform 10"/>
          <p:cNvSpPr/>
          <p:nvPr/>
        </p:nvSpPr>
        <p:spPr>
          <a:xfrm>
            <a:off x="3455035" y="1569541"/>
            <a:ext cx="1799135" cy="1802914"/>
          </a:xfrm>
          <a:custGeom>
            <a:avLst/>
            <a:gdLst/>
            <a:ahLst/>
            <a:cxnLst/>
            <a:rect l="l" t="t" r="r" b="b"/>
            <a:pathLst>
              <a:path w="3024000" h="3137743">
                <a:moveTo>
                  <a:pt x="0" y="0"/>
                </a:moveTo>
                <a:lnTo>
                  <a:pt x="3024000" y="0"/>
                </a:lnTo>
                <a:lnTo>
                  <a:pt x="3024000" y="3137744"/>
                </a:lnTo>
                <a:lnTo>
                  <a:pt x="0" y="31377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Content Placeholder 2">
            <a:extLst>
              <a:ext uri="{FF2B5EF4-FFF2-40B4-BE49-F238E27FC236}">
                <a16:creationId xmlns:a16="http://schemas.microsoft.com/office/drawing/2014/main" id="{879454FF-8756-96EA-5B27-85126B2D49AA}"/>
              </a:ext>
            </a:extLst>
          </p:cNvPr>
          <p:cNvSpPr>
            <a:spLocks noGrp="1"/>
          </p:cNvSpPr>
          <p:nvPr>
            <p:ph idx="1"/>
          </p:nvPr>
        </p:nvSpPr>
        <p:spPr>
          <a:xfrm>
            <a:off x="130035" y="828411"/>
            <a:ext cx="2918407" cy="684585"/>
          </a:xfrm>
        </p:spPr>
        <p:txBody>
          <a:bodyPr>
            <a:noAutofit/>
          </a:bodyPr>
          <a:lstStyle/>
          <a:p>
            <a:pPr marL="0" indent="0" algn="ctr">
              <a:buNone/>
            </a:pPr>
            <a:r>
              <a:rPr lang="en-US" sz="3600" dirty="0">
                <a:latin typeface="Times New Roman" panose="02020603050405020304" pitchFamily="18" charset="0"/>
                <a:cs typeface="Times New Roman" panose="02020603050405020304" pitchFamily="18" charset="0"/>
              </a:rPr>
              <a:t>Spatial Search</a:t>
            </a:r>
          </a:p>
        </p:txBody>
      </p:sp>
      <p:sp>
        <p:nvSpPr>
          <p:cNvPr id="18" name="Content Placeholder 2">
            <a:extLst>
              <a:ext uri="{FF2B5EF4-FFF2-40B4-BE49-F238E27FC236}">
                <a16:creationId xmlns:a16="http://schemas.microsoft.com/office/drawing/2014/main" id="{03359BA6-2AE6-4F88-B6EF-DF7A6E981FF5}"/>
              </a:ext>
            </a:extLst>
          </p:cNvPr>
          <p:cNvSpPr txBox="1">
            <a:spLocks/>
          </p:cNvSpPr>
          <p:nvPr/>
        </p:nvSpPr>
        <p:spPr>
          <a:xfrm>
            <a:off x="2899305" y="3511153"/>
            <a:ext cx="2918407" cy="6845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latin typeface="Times New Roman" panose="02020603050405020304" pitchFamily="18" charset="0"/>
                <a:cs typeface="Times New Roman" panose="02020603050405020304" pitchFamily="18" charset="0"/>
              </a:rPr>
              <a:t>Tons of Journal Maps</a:t>
            </a:r>
          </a:p>
        </p:txBody>
      </p:sp>
      <p:sp>
        <p:nvSpPr>
          <p:cNvPr id="19" name="Plus Sign 18">
            <a:extLst>
              <a:ext uri="{FF2B5EF4-FFF2-40B4-BE49-F238E27FC236}">
                <a16:creationId xmlns:a16="http://schemas.microsoft.com/office/drawing/2014/main" id="{C95909D6-C4EE-2C0B-E31E-946A66317093}"/>
              </a:ext>
            </a:extLst>
          </p:cNvPr>
          <p:cNvSpPr/>
          <p:nvPr/>
        </p:nvSpPr>
        <p:spPr>
          <a:xfrm>
            <a:off x="2554591" y="2322286"/>
            <a:ext cx="689428" cy="684585"/>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Equals 19">
            <a:extLst>
              <a:ext uri="{FF2B5EF4-FFF2-40B4-BE49-F238E27FC236}">
                <a16:creationId xmlns:a16="http://schemas.microsoft.com/office/drawing/2014/main" id="{1558CCA4-273A-F08F-EC4F-0DA0E427A984}"/>
              </a:ext>
            </a:extLst>
          </p:cNvPr>
          <p:cNvSpPr/>
          <p:nvPr/>
        </p:nvSpPr>
        <p:spPr>
          <a:xfrm>
            <a:off x="5602513" y="2306491"/>
            <a:ext cx="776514" cy="684585"/>
          </a:xfrm>
          <a:prstGeom prst="mathEqual">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1" name="Content Placeholder 2">
            <a:extLst>
              <a:ext uri="{FF2B5EF4-FFF2-40B4-BE49-F238E27FC236}">
                <a16:creationId xmlns:a16="http://schemas.microsoft.com/office/drawing/2014/main" id="{E926D686-D911-FCAC-0F4E-7AD5049AEEF5}"/>
              </a:ext>
            </a:extLst>
          </p:cNvPr>
          <p:cNvSpPr txBox="1">
            <a:spLocks/>
          </p:cNvSpPr>
          <p:nvPr/>
        </p:nvSpPr>
        <p:spPr>
          <a:xfrm>
            <a:off x="7837715" y="247887"/>
            <a:ext cx="3070213" cy="6845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latin typeface="Times New Roman" panose="02020603050405020304" pitchFamily="18" charset="0"/>
                <a:cs typeface="Times New Roman" panose="02020603050405020304" pitchFamily="18" charset="0"/>
              </a:rPr>
              <a:t>Comprehensive Database</a:t>
            </a:r>
          </a:p>
        </p:txBody>
      </p:sp>
    </p:spTree>
    <p:extLst>
      <p:ext uri="{BB962C8B-B14F-4D97-AF65-F5344CB8AC3E}">
        <p14:creationId xmlns:p14="http://schemas.microsoft.com/office/powerpoint/2010/main" val="305916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A8D9-F1C5-D08F-EB47-1AD3E94731EE}"/>
              </a:ext>
            </a:extLst>
          </p:cNvPr>
          <p:cNvSpPr>
            <a:spLocks noGrp="1"/>
          </p:cNvSpPr>
          <p:nvPr>
            <p:ph type="title"/>
          </p:nvPr>
        </p:nvSpPr>
        <p:spPr>
          <a:xfrm>
            <a:off x="837546" y="151582"/>
            <a:ext cx="10515600" cy="1325563"/>
          </a:xfrm>
        </p:spPr>
        <p:txBody>
          <a:bodyPr/>
          <a:lstStyle/>
          <a:p>
            <a:pPr algn="ctr"/>
            <a:r>
              <a:rPr lang="en-US" dirty="0">
                <a:latin typeface="Times New Roman" panose="02020603050405020304" pitchFamily="18" charset="0"/>
                <a:cs typeface="Times New Roman" panose="02020603050405020304" pitchFamily="18" charset="0"/>
              </a:rPr>
              <a:t>Current Database Work</a:t>
            </a:r>
          </a:p>
        </p:txBody>
      </p:sp>
      <p:sp>
        <p:nvSpPr>
          <p:cNvPr id="3" name="Content Placeholder 2">
            <a:extLst>
              <a:ext uri="{FF2B5EF4-FFF2-40B4-BE49-F238E27FC236}">
                <a16:creationId xmlns:a16="http://schemas.microsoft.com/office/drawing/2014/main" id="{211AB4C7-F153-5C5C-96DE-3D6B32E182B1}"/>
              </a:ext>
            </a:extLst>
          </p:cNvPr>
          <p:cNvSpPr>
            <a:spLocks noGrp="1"/>
          </p:cNvSpPr>
          <p:nvPr>
            <p:ph idx="1"/>
          </p:nvPr>
        </p:nvSpPr>
        <p:spPr>
          <a:xfrm>
            <a:off x="837546" y="1376444"/>
            <a:ext cx="4227940" cy="2002568"/>
          </a:xfrm>
        </p:spPr>
        <p:txBody>
          <a:bodyPr>
            <a:noAutofit/>
          </a:bodyPr>
          <a:lstStyle/>
          <a:p>
            <a:pPr marL="0" indent="0">
              <a:buNone/>
            </a:pPr>
            <a:r>
              <a:rPr lang="en-US" sz="3600" dirty="0">
                <a:latin typeface="Times New Roman" panose="02020603050405020304" pitchFamily="18" charset="0"/>
                <a:cs typeface="Times New Roman" panose="02020603050405020304" pitchFamily="18" charset="0"/>
              </a:rPr>
              <a:t>Inner planets to start</a:t>
            </a:r>
          </a:p>
          <a:p>
            <a:pPr lvl="1"/>
            <a:r>
              <a:rPr lang="en-US" sz="3600" dirty="0">
                <a:latin typeface="Times New Roman" panose="02020603050405020304" pitchFamily="18" charset="0"/>
                <a:cs typeface="Times New Roman" panose="02020603050405020304" pitchFamily="18" charset="0"/>
              </a:rPr>
              <a:t>Mercury</a:t>
            </a:r>
          </a:p>
          <a:p>
            <a:pPr lvl="1"/>
            <a:r>
              <a:rPr lang="en-US" sz="3600" dirty="0">
                <a:latin typeface="Times New Roman" panose="02020603050405020304" pitchFamily="18" charset="0"/>
                <a:cs typeface="Times New Roman" panose="02020603050405020304" pitchFamily="18" charset="0"/>
              </a:rPr>
              <a:t>Venus</a:t>
            </a:r>
          </a:p>
          <a:p>
            <a:pPr lvl="1"/>
            <a:r>
              <a:rPr lang="en-US" sz="3600" dirty="0">
                <a:latin typeface="Times New Roman" panose="02020603050405020304" pitchFamily="18" charset="0"/>
                <a:cs typeface="Times New Roman" panose="02020603050405020304" pitchFamily="18" charset="0"/>
              </a:rPr>
              <a:t>Moon</a:t>
            </a:r>
          </a:p>
          <a:p>
            <a:pPr lvl="1"/>
            <a:r>
              <a:rPr lang="en-US" sz="3600" dirty="0">
                <a:latin typeface="Times New Roman" panose="02020603050405020304" pitchFamily="18" charset="0"/>
                <a:cs typeface="Times New Roman" panose="02020603050405020304" pitchFamily="18" charset="0"/>
              </a:rPr>
              <a:t>Mars</a:t>
            </a:r>
          </a:p>
        </p:txBody>
      </p:sp>
      <p:sp>
        <p:nvSpPr>
          <p:cNvPr id="7" name="Content Placeholder 2">
            <a:extLst>
              <a:ext uri="{FF2B5EF4-FFF2-40B4-BE49-F238E27FC236}">
                <a16:creationId xmlns:a16="http://schemas.microsoft.com/office/drawing/2014/main" id="{37E27B1A-5A7E-B9AC-B72F-41C9870BFCC3}"/>
              </a:ext>
            </a:extLst>
          </p:cNvPr>
          <p:cNvSpPr txBox="1">
            <a:spLocks/>
          </p:cNvSpPr>
          <p:nvPr/>
        </p:nvSpPr>
        <p:spPr>
          <a:xfrm>
            <a:off x="7288364" y="1376444"/>
            <a:ext cx="4227940" cy="2002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dirty="0">
                <a:latin typeface="Times New Roman" panose="02020603050405020304" pitchFamily="18" charset="0"/>
                <a:cs typeface="Times New Roman" panose="02020603050405020304" pitchFamily="18" charset="0"/>
              </a:rPr>
              <a:t>Journals of choice</a:t>
            </a:r>
          </a:p>
          <a:p>
            <a:pPr algn="r"/>
            <a:r>
              <a:rPr lang="en-US" sz="3600" dirty="0">
                <a:latin typeface="Times New Roman" panose="02020603050405020304" pitchFamily="18" charset="0"/>
                <a:cs typeface="Times New Roman" panose="02020603050405020304" pitchFamily="18" charset="0"/>
              </a:rPr>
              <a:t>Journal of Maps</a:t>
            </a:r>
          </a:p>
          <a:p>
            <a:pPr lvl="1" algn="r"/>
            <a:r>
              <a:rPr lang="en-US" sz="3600" dirty="0">
                <a:latin typeface="Times New Roman" panose="02020603050405020304" pitchFamily="18" charset="0"/>
                <a:cs typeface="Times New Roman" panose="02020603050405020304" pitchFamily="18" charset="0"/>
              </a:rPr>
              <a:t>JGR Planets</a:t>
            </a:r>
          </a:p>
          <a:p>
            <a:pPr lvl="1" algn="r"/>
            <a:r>
              <a:rPr lang="en-US" sz="3600" dirty="0">
                <a:latin typeface="Times New Roman" panose="02020603050405020304" pitchFamily="18" charset="0"/>
                <a:cs typeface="Times New Roman" panose="02020603050405020304" pitchFamily="18" charset="0"/>
              </a:rPr>
              <a:t>Nature</a:t>
            </a:r>
          </a:p>
          <a:p>
            <a:pPr lvl="1" algn="r"/>
            <a:r>
              <a:rPr lang="en-US" sz="3600" dirty="0">
                <a:latin typeface="Times New Roman" panose="02020603050405020304" pitchFamily="18" charset="0"/>
                <a:cs typeface="Times New Roman" panose="02020603050405020304" pitchFamily="18" charset="0"/>
              </a:rPr>
              <a:t>Icarus</a:t>
            </a:r>
          </a:p>
          <a:p>
            <a:pPr lvl="1" algn="r"/>
            <a:r>
              <a:rPr lang="en-US" sz="3600" dirty="0">
                <a:latin typeface="Times New Roman" panose="02020603050405020304" pitchFamily="18" charset="0"/>
                <a:cs typeface="Times New Roman" panose="02020603050405020304" pitchFamily="18" charset="0"/>
              </a:rPr>
              <a:t>PSJ</a:t>
            </a:r>
          </a:p>
          <a:p>
            <a:pPr lvl="1" algn="r"/>
            <a:r>
              <a:rPr lang="en-US" sz="3600" dirty="0">
                <a:latin typeface="Times New Roman" panose="02020603050405020304" pitchFamily="18" charset="0"/>
                <a:cs typeface="Times New Roman" panose="02020603050405020304" pitchFamily="18" charset="0"/>
              </a:rPr>
              <a:t>GRL</a:t>
            </a:r>
          </a:p>
        </p:txBody>
      </p:sp>
      <p:grpSp>
        <p:nvGrpSpPr>
          <p:cNvPr id="22" name="Group 21">
            <a:extLst>
              <a:ext uri="{FF2B5EF4-FFF2-40B4-BE49-F238E27FC236}">
                <a16:creationId xmlns:a16="http://schemas.microsoft.com/office/drawing/2014/main" id="{3C19A980-A3D6-B10F-29EA-AA6139196FEE}"/>
              </a:ext>
            </a:extLst>
          </p:cNvPr>
          <p:cNvGrpSpPr/>
          <p:nvPr/>
        </p:nvGrpSpPr>
        <p:grpSpPr>
          <a:xfrm>
            <a:off x="2901761" y="1717485"/>
            <a:ext cx="6388478" cy="3144801"/>
            <a:chOff x="2901761" y="1717485"/>
            <a:chExt cx="6388478" cy="3144801"/>
          </a:xfrm>
        </p:grpSpPr>
        <p:sp>
          <p:nvSpPr>
            <p:cNvPr id="4" name="Freeform 2">
              <a:extLst>
                <a:ext uri="{FF2B5EF4-FFF2-40B4-BE49-F238E27FC236}">
                  <a16:creationId xmlns:a16="http://schemas.microsoft.com/office/drawing/2014/main" id="{DC24A3A3-DC5E-E971-9B8B-2E4AA33422B8}"/>
                </a:ext>
              </a:extLst>
            </p:cNvPr>
            <p:cNvSpPr/>
            <p:nvPr/>
          </p:nvSpPr>
          <p:spPr>
            <a:xfrm>
              <a:off x="2901761" y="1717485"/>
              <a:ext cx="6388478" cy="2443011"/>
            </a:xfrm>
            <a:custGeom>
              <a:avLst/>
              <a:gdLst/>
              <a:ahLst/>
              <a:cxnLst/>
              <a:rect l="l" t="t" r="r" b="b"/>
              <a:pathLst>
                <a:path w="6048000" h="5662440">
                  <a:moveTo>
                    <a:pt x="0" y="0"/>
                  </a:moveTo>
                  <a:lnTo>
                    <a:pt x="6048000" y="0"/>
                  </a:lnTo>
                  <a:lnTo>
                    <a:pt x="6048000" y="5662440"/>
                  </a:lnTo>
                  <a:lnTo>
                    <a:pt x="0" y="5662440"/>
                  </a:lnTo>
                  <a:lnTo>
                    <a:pt x="0" y="0"/>
                  </a:lnTo>
                  <a:close/>
                </a:path>
              </a:pathLst>
            </a:custGeom>
            <a:blipFill>
              <a:blip r:embed="rId3"/>
              <a:stretch>
                <a:fillRect t="1" b="-134559"/>
              </a:stretch>
            </a:blipFill>
          </p:spPr>
          <p:txBody>
            <a:bodyPr/>
            <a:lstStyle/>
            <a:p>
              <a:endParaRPr lang="en-US" dirty="0"/>
            </a:p>
          </p:txBody>
        </p:sp>
        <p:sp>
          <p:nvSpPr>
            <p:cNvPr id="21" name="Oval 20">
              <a:extLst>
                <a:ext uri="{FF2B5EF4-FFF2-40B4-BE49-F238E27FC236}">
                  <a16:creationId xmlns:a16="http://schemas.microsoft.com/office/drawing/2014/main" id="{4A24A7C3-315D-BA90-2BCB-EB5CD5439DA4}"/>
                </a:ext>
              </a:extLst>
            </p:cNvPr>
            <p:cNvSpPr/>
            <p:nvPr/>
          </p:nvSpPr>
          <p:spPr>
            <a:xfrm>
              <a:off x="4323507" y="2935943"/>
              <a:ext cx="3113314" cy="192634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5" name="Picture 8">
            <a:extLst>
              <a:ext uri="{FF2B5EF4-FFF2-40B4-BE49-F238E27FC236}">
                <a16:creationId xmlns:a16="http://schemas.microsoft.com/office/drawing/2014/main" id="{F3D76A41-ECEA-7A15-4B67-2D2A5E90CAC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60949" y="4248384"/>
            <a:ext cx="1091792" cy="14491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C9989563-013D-E8AF-7074-C446676426DC}"/>
              </a:ext>
            </a:extLst>
          </p:cNvPr>
          <p:cNvPicPr/>
          <p:nvPr/>
        </p:nvPicPr>
        <p:blipFill rotWithShape="1">
          <a:blip r:embed="rId5">
            <a:extLst>
              <a:ext uri="{28A0092B-C50C-407E-A947-70E740481C1C}">
                <a14:useLocalDpi xmlns:a14="http://schemas.microsoft.com/office/drawing/2010/main" val="0"/>
              </a:ext>
            </a:extLst>
          </a:blip>
          <a:srcRect l="2689" t="5048" r="65599" b="17455"/>
          <a:stretch/>
        </p:blipFill>
        <p:spPr bwMode="auto">
          <a:xfrm>
            <a:off x="4796906" y="3135558"/>
            <a:ext cx="1140413" cy="1458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C2C12EAC-DC6C-EFD8-23C8-C06D891C991B}"/>
              </a:ext>
            </a:extLst>
          </p:cNvPr>
          <p:cNvPicPr/>
          <p:nvPr/>
        </p:nvPicPr>
        <p:blipFill rotWithShape="1">
          <a:blip r:embed="rId6">
            <a:extLst>
              <a:ext uri="{28A0092B-C50C-407E-A947-70E740481C1C}">
                <a14:useLocalDpi xmlns:a14="http://schemas.microsoft.com/office/drawing/2010/main" val="0"/>
              </a:ext>
            </a:extLst>
          </a:blip>
          <a:srcRect t="-1" b="2469"/>
          <a:stretch/>
        </p:blipFill>
        <p:spPr bwMode="auto">
          <a:xfrm>
            <a:off x="6229670" y="3164400"/>
            <a:ext cx="1140413" cy="14394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DF) JGR-Planets Cover page image Alka Rani et al., 2021">
            <a:extLst>
              <a:ext uri="{FF2B5EF4-FFF2-40B4-BE49-F238E27FC236}">
                <a16:creationId xmlns:a16="http://schemas.microsoft.com/office/drawing/2014/main" id="{DE468E30-370E-77C1-C481-2259FA753DC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73332" y="5109951"/>
            <a:ext cx="1091601" cy="14394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504E08B3-C9A4-AEC9-845F-3F1894F4FF84}"/>
              </a:ext>
            </a:extLst>
          </p:cNvPr>
          <p:cNvPicPr/>
          <p:nvPr/>
        </p:nvPicPr>
        <p:blipFill rotWithShape="1">
          <a:blip r:embed="rId8">
            <a:extLst>
              <a:ext uri="{28A0092B-C50C-407E-A947-70E740481C1C}">
                <a14:useLocalDpi xmlns:a14="http://schemas.microsoft.com/office/drawing/2010/main" val="0"/>
              </a:ext>
            </a:extLst>
          </a:blip>
          <a:srcRect r="4824" b="1865"/>
          <a:stretch/>
        </p:blipFill>
        <p:spPr bwMode="auto">
          <a:xfrm>
            <a:off x="6257171" y="5062230"/>
            <a:ext cx="1085409" cy="14922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904D285-4BE2-47EB-6058-9AB5A993FB09}"/>
              </a:ext>
            </a:extLst>
          </p:cNvPr>
          <p:cNvPicPr/>
          <p:nvPr/>
        </p:nvPicPr>
        <p:blipFill>
          <a:blip r:embed="rId9"/>
          <a:stretch>
            <a:fillRect/>
          </a:stretch>
        </p:blipFill>
        <p:spPr>
          <a:xfrm>
            <a:off x="7698708" y="4272603"/>
            <a:ext cx="1085410" cy="1449105"/>
          </a:xfrm>
          <a:prstGeom prst="rect">
            <a:avLst/>
          </a:prstGeom>
        </p:spPr>
      </p:pic>
    </p:spTree>
    <p:extLst>
      <p:ext uri="{BB962C8B-B14F-4D97-AF65-F5344CB8AC3E}">
        <p14:creationId xmlns:p14="http://schemas.microsoft.com/office/powerpoint/2010/main" val="402373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A8D9-F1C5-D08F-EB47-1AD3E94731EE}"/>
              </a:ext>
            </a:extLst>
          </p:cNvPr>
          <p:cNvSpPr>
            <a:spLocks noGrp="1"/>
          </p:cNvSpPr>
          <p:nvPr>
            <p:ph type="title"/>
          </p:nvPr>
        </p:nvSpPr>
        <p:spPr>
          <a:xfrm>
            <a:off x="837546" y="151582"/>
            <a:ext cx="10515600" cy="1325563"/>
          </a:xfrm>
        </p:spPr>
        <p:txBody>
          <a:bodyPr/>
          <a:lstStyle/>
          <a:p>
            <a:pPr algn="ctr"/>
            <a:r>
              <a:rPr lang="en-US" dirty="0">
                <a:latin typeface="Times New Roman" panose="02020603050405020304" pitchFamily="18" charset="0"/>
                <a:cs typeface="Times New Roman" panose="02020603050405020304" pitchFamily="18" charset="0"/>
              </a:rPr>
              <a:t>Current Database Work</a:t>
            </a:r>
          </a:p>
        </p:txBody>
      </p:sp>
      <p:sp>
        <p:nvSpPr>
          <p:cNvPr id="3" name="Content Placeholder 2">
            <a:extLst>
              <a:ext uri="{FF2B5EF4-FFF2-40B4-BE49-F238E27FC236}">
                <a16:creationId xmlns:a16="http://schemas.microsoft.com/office/drawing/2014/main" id="{211AB4C7-F153-5C5C-96DE-3D6B32E182B1}"/>
              </a:ext>
            </a:extLst>
          </p:cNvPr>
          <p:cNvSpPr>
            <a:spLocks noGrp="1"/>
          </p:cNvSpPr>
          <p:nvPr>
            <p:ph idx="1"/>
          </p:nvPr>
        </p:nvSpPr>
        <p:spPr>
          <a:xfrm>
            <a:off x="1900335" y="1226303"/>
            <a:ext cx="3328054" cy="684585"/>
          </a:xfrm>
        </p:spPr>
        <p:txBody>
          <a:bodyPr>
            <a:noAutofit/>
          </a:bodyPr>
          <a:lstStyle/>
          <a:p>
            <a:pPr marL="0" indent="0">
              <a:buNone/>
            </a:pPr>
            <a:r>
              <a:rPr lang="en-US" sz="3600" dirty="0">
                <a:latin typeface="Times New Roman" panose="02020603050405020304" pitchFamily="18" charset="0"/>
                <a:cs typeface="Times New Roman" panose="02020603050405020304" pitchFamily="18" charset="0"/>
              </a:rPr>
              <a:t>Basemap Data</a:t>
            </a:r>
          </a:p>
        </p:txBody>
      </p:sp>
      <p:sp>
        <p:nvSpPr>
          <p:cNvPr id="7" name="Content Placeholder 2">
            <a:extLst>
              <a:ext uri="{FF2B5EF4-FFF2-40B4-BE49-F238E27FC236}">
                <a16:creationId xmlns:a16="http://schemas.microsoft.com/office/drawing/2014/main" id="{37E27B1A-5A7E-B9AC-B72F-41C9870BFCC3}"/>
              </a:ext>
            </a:extLst>
          </p:cNvPr>
          <p:cNvSpPr txBox="1">
            <a:spLocks/>
          </p:cNvSpPr>
          <p:nvPr/>
        </p:nvSpPr>
        <p:spPr>
          <a:xfrm>
            <a:off x="6291177" y="1226303"/>
            <a:ext cx="4919561" cy="6192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dirty="0">
                <a:latin typeface="Times New Roman" panose="02020603050405020304" pitchFamily="18" charset="0"/>
                <a:cs typeface="Times New Roman" panose="02020603050405020304" pitchFamily="18" charset="0"/>
              </a:rPr>
              <a:t>Thematic/Geologic Maps</a:t>
            </a:r>
          </a:p>
        </p:txBody>
      </p:sp>
      <p:sp>
        <p:nvSpPr>
          <p:cNvPr id="6" name="TextBox 5">
            <a:extLst>
              <a:ext uri="{FF2B5EF4-FFF2-40B4-BE49-F238E27FC236}">
                <a16:creationId xmlns:a16="http://schemas.microsoft.com/office/drawing/2014/main" id="{28B7F128-10C1-7CD7-F629-A28813C42FD0}"/>
              </a:ext>
            </a:extLst>
          </p:cNvPr>
          <p:cNvSpPr txBox="1"/>
          <p:nvPr/>
        </p:nvSpPr>
        <p:spPr>
          <a:xfrm>
            <a:off x="11290530" y="3400906"/>
            <a:ext cx="782301" cy="1015663"/>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Geologic Map of Mars, Tanaka et al.</a:t>
            </a:r>
          </a:p>
        </p:txBody>
      </p:sp>
      <p:pic>
        <p:nvPicPr>
          <p:cNvPr id="8" name="Picture 7" descr="A grey and black map&#10;&#10;AI-generated content may be incorrect.">
            <a:extLst>
              <a:ext uri="{FF2B5EF4-FFF2-40B4-BE49-F238E27FC236}">
                <a16:creationId xmlns:a16="http://schemas.microsoft.com/office/drawing/2014/main" id="{C325FA0A-9CC3-33B4-D3D7-4D0A02FF7C8B}"/>
              </a:ext>
            </a:extLst>
          </p:cNvPr>
          <p:cNvPicPr>
            <a:picLocks noChangeAspect="1"/>
          </p:cNvPicPr>
          <p:nvPr/>
        </p:nvPicPr>
        <p:blipFill>
          <a:blip r:embed="rId3"/>
          <a:srcRect l="1127" t="2702" r="1168" b="4775"/>
          <a:stretch/>
        </p:blipFill>
        <p:spPr>
          <a:xfrm>
            <a:off x="6291178" y="4479014"/>
            <a:ext cx="4919561" cy="2378985"/>
          </a:xfrm>
          <a:prstGeom prst="rect">
            <a:avLst/>
          </a:prstGeom>
        </p:spPr>
      </p:pic>
      <p:sp>
        <p:nvSpPr>
          <p:cNvPr id="9" name="TextBox 8">
            <a:extLst>
              <a:ext uri="{FF2B5EF4-FFF2-40B4-BE49-F238E27FC236}">
                <a16:creationId xmlns:a16="http://schemas.microsoft.com/office/drawing/2014/main" id="{ADD85E77-7A79-BF45-5176-1388991201C2}"/>
              </a:ext>
            </a:extLst>
          </p:cNvPr>
          <p:cNvSpPr txBox="1"/>
          <p:nvPr/>
        </p:nvSpPr>
        <p:spPr>
          <a:xfrm>
            <a:off x="11210739" y="4867467"/>
            <a:ext cx="941884" cy="193899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Refined Mapping of Surface Water Ice on Mars to Support Future Missions, Morgan et al.</a:t>
            </a:r>
          </a:p>
        </p:txBody>
      </p:sp>
      <p:pic>
        <p:nvPicPr>
          <p:cNvPr id="5" name="Picture 2">
            <a:extLst>
              <a:ext uri="{FF2B5EF4-FFF2-40B4-BE49-F238E27FC236}">
                <a16:creationId xmlns:a16="http://schemas.microsoft.com/office/drawing/2014/main" id="{F2CD70AF-D706-BB17-08A5-6170DF3A07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487" y="1844355"/>
            <a:ext cx="5206943" cy="26559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E422EF7-36C6-C3CA-02CD-604E42522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546" y="1844355"/>
            <a:ext cx="4869454" cy="2572214"/>
          </a:xfrm>
          <a:prstGeom prst="rect">
            <a:avLst/>
          </a:prstGeom>
          <a:noFill/>
          <a:extLst>
            <a:ext uri="{909E8E84-426E-40DD-AFC4-6F175D3DCCD1}">
              <a14:hiddenFill xmlns:a14="http://schemas.microsoft.com/office/drawing/2010/main">
                <a:solidFill>
                  <a:srgbClr val="FFFFFF"/>
                </a:solidFill>
              </a14:hiddenFill>
            </a:ext>
          </a:extLst>
        </p:spPr>
      </p:pic>
      <p:sp>
        <p:nvSpPr>
          <p:cNvPr id="12" name="Multiplication Sign 11">
            <a:extLst>
              <a:ext uri="{FF2B5EF4-FFF2-40B4-BE49-F238E27FC236}">
                <a16:creationId xmlns:a16="http://schemas.microsoft.com/office/drawing/2014/main" id="{5F3D5718-8EDF-CC2B-8B74-41C0B7586583}"/>
              </a:ext>
            </a:extLst>
          </p:cNvPr>
          <p:cNvSpPr/>
          <p:nvPr/>
        </p:nvSpPr>
        <p:spPr>
          <a:xfrm>
            <a:off x="2049733" y="2063248"/>
            <a:ext cx="2300514" cy="2134428"/>
          </a:xfrm>
          <a:prstGeom prst="mathMultiply">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715F2C-E14A-08FA-DCAA-F425C23EE081}"/>
              </a:ext>
            </a:extLst>
          </p:cNvPr>
          <p:cNvSpPr txBox="1"/>
          <p:nvPr/>
        </p:nvSpPr>
        <p:spPr>
          <a:xfrm>
            <a:off x="84851" y="2214257"/>
            <a:ext cx="782301" cy="2123658"/>
          </a:xfrm>
          <a:prstGeom prst="rect">
            <a:avLst/>
          </a:prstGeom>
          <a:noFill/>
        </p:spPr>
        <p:txBody>
          <a:bodyPr wrap="square" rtlCol="0">
            <a:spAutoFit/>
          </a:bodyPr>
          <a:lstStyle/>
          <a:p>
            <a:pPr algn="r"/>
            <a:r>
              <a:rPr lang="en-US" sz="1200" dirty="0">
                <a:latin typeface="Times New Roman" panose="02020603050405020304" pitchFamily="18" charset="0"/>
                <a:cs typeface="Times New Roman" panose="02020603050405020304" pitchFamily="18" charset="0"/>
              </a:rPr>
              <a:t>Mars Odyssey THEMIS-IR Day Global Mosaic 100m v12, THEMIS Team ASU</a:t>
            </a:r>
          </a:p>
        </p:txBody>
      </p:sp>
      <p:pic>
        <p:nvPicPr>
          <p:cNvPr id="3078" name="Picture 6">
            <a:extLst>
              <a:ext uri="{FF2B5EF4-FFF2-40B4-BE49-F238E27FC236}">
                <a16:creationId xmlns:a16="http://schemas.microsoft.com/office/drawing/2014/main" id="{2D203639-809C-5628-0E34-5FBC058EB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546" y="4420241"/>
            <a:ext cx="4869454" cy="24347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835CCC4-78BF-F7E5-94A0-3BAA8982EC7F}"/>
              </a:ext>
            </a:extLst>
          </p:cNvPr>
          <p:cNvSpPr txBox="1"/>
          <p:nvPr/>
        </p:nvSpPr>
        <p:spPr>
          <a:xfrm>
            <a:off x="-104337" y="4783779"/>
            <a:ext cx="950762" cy="1938992"/>
          </a:xfrm>
          <a:prstGeom prst="rect">
            <a:avLst/>
          </a:prstGeom>
          <a:noFill/>
        </p:spPr>
        <p:txBody>
          <a:bodyPr wrap="square" rtlCol="0">
            <a:spAutoFit/>
          </a:bodyPr>
          <a:lstStyle/>
          <a:p>
            <a:pPr algn="r"/>
            <a:r>
              <a:rPr lang="en-US" sz="1200" dirty="0">
                <a:latin typeface="Times New Roman" panose="02020603050405020304" pitchFamily="18" charset="0"/>
                <a:cs typeface="Times New Roman" panose="02020603050405020304" pitchFamily="18" charset="0"/>
              </a:rPr>
              <a:t>Mars MGS MOLA Global Color Shaded Relief 463m, USGS, NASA GSCF</a:t>
            </a:r>
          </a:p>
        </p:txBody>
      </p:sp>
      <p:sp>
        <p:nvSpPr>
          <p:cNvPr id="26" name="Multiplication Sign 25">
            <a:extLst>
              <a:ext uri="{FF2B5EF4-FFF2-40B4-BE49-F238E27FC236}">
                <a16:creationId xmlns:a16="http://schemas.microsoft.com/office/drawing/2014/main" id="{6B7C4E30-442B-7ED6-F943-D60FE0EE3C7F}"/>
              </a:ext>
            </a:extLst>
          </p:cNvPr>
          <p:cNvSpPr/>
          <p:nvPr/>
        </p:nvSpPr>
        <p:spPr>
          <a:xfrm>
            <a:off x="2049733" y="4686061"/>
            <a:ext cx="2300514" cy="2134428"/>
          </a:xfrm>
          <a:prstGeom prst="mathMultiply">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L-Shape 26">
            <a:extLst>
              <a:ext uri="{FF2B5EF4-FFF2-40B4-BE49-F238E27FC236}">
                <a16:creationId xmlns:a16="http://schemas.microsoft.com/office/drawing/2014/main" id="{0F190CE2-D6B7-4A16-7241-E695075EA0D3}"/>
              </a:ext>
            </a:extLst>
          </p:cNvPr>
          <p:cNvSpPr/>
          <p:nvPr/>
        </p:nvSpPr>
        <p:spPr>
          <a:xfrm rot="18797305">
            <a:off x="8113486" y="2323106"/>
            <a:ext cx="1618343" cy="1124857"/>
          </a:xfrm>
          <a:prstGeom prst="corner">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L-Shape 27">
            <a:extLst>
              <a:ext uri="{FF2B5EF4-FFF2-40B4-BE49-F238E27FC236}">
                <a16:creationId xmlns:a16="http://schemas.microsoft.com/office/drawing/2014/main" id="{F765A9D8-FC5C-8757-318D-FB70EEB131B3}"/>
              </a:ext>
            </a:extLst>
          </p:cNvPr>
          <p:cNvSpPr/>
          <p:nvPr/>
        </p:nvSpPr>
        <p:spPr>
          <a:xfrm rot="18797305">
            <a:off x="8113485" y="4817387"/>
            <a:ext cx="1618343" cy="1124857"/>
          </a:xfrm>
          <a:prstGeom prst="corner">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3313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922DDEB7-E5C7-4415-8202-D9F2FD0BAF9F}"/>
</file>

<file path=customXml/itemProps2.xml><?xml version="1.0" encoding="utf-8"?>
<ds:datastoreItem xmlns:ds="http://schemas.openxmlformats.org/officeDocument/2006/customXml" ds:itemID="{D2AA5E31-91C5-41BF-82E2-0B1537C4D876}"/>
</file>

<file path=customXml/itemProps3.xml><?xml version="1.0" encoding="utf-8"?>
<ds:datastoreItem xmlns:ds="http://schemas.openxmlformats.org/officeDocument/2006/customXml" ds:itemID="{38B9AB4C-69C7-4146-A1F0-FEF01D950EF8}"/>
</file>

<file path=docProps/app.xml><?xml version="1.0" encoding="utf-8"?>
<Properties xmlns="http://schemas.openxmlformats.org/officeDocument/2006/extended-properties" xmlns:vt="http://schemas.openxmlformats.org/officeDocument/2006/docPropsVTypes">
  <Template>Office Theme</Template>
  <TotalTime>491</TotalTime>
  <Words>1132</Words>
  <Application>Microsoft Macintosh PowerPoint</Application>
  <PresentationFormat>Widescreen</PresentationFormat>
  <Paragraphs>100</Paragraphs>
  <Slides>11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Agrandir Narrow Bold Italics</vt:lpstr>
      <vt:lpstr>Aptos</vt:lpstr>
      <vt:lpstr>Aptos Display</vt:lpstr>
      <vt:lpstr>Arial</vt:lpstr>
      <vt:lpstr>Times New Roman</vt:lpstr>
      <vt:lpstr>Office Theme</vt:lpstr>
      <vt:lpstr>1_Office Theme</vt:lpstr>
      <vt:lpstr>Constructing a Comprehensive Database of Planetary Maps</vt:lpstr>
      <vt:lpstr>Why?</vt:lpstr>
      <vt:lpstr>Planetary Map Sources</vt:lpstr>
      <vt:lpstr>PGM-Hub</vt:lpstr>
      <vt:lpstr>Scholarly Journals</vt:lpstr>
      <vt:lpstr>Planetary Map Sources Pros + Cons</vt:lpstr>
      <vt:lpstr>PowerPoint Presentation</vt:lpstr>
      <vt:lpstr>Current Database Work</vt:lpstr>
      <vt:lpstr>Current Database Work</vt:lpstr>
      <vt:lpstr>Future Database Work</vt:lpstr>
      <vt:lpstr>Thank you! Questions? sjp368@nau.edu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Samuel J Phippen</dc:creator>
  <cp:lastModifiedBy>Samuel J Phippen</cp:lastModifiedBy>
  <cp:revision>6</cp:revision>
  <dcterms:created xsi:type="dcterms:W3CDTF">2025-03-24T22:00:46Z</dcterms:created>
  <dcterms:modified xsi:type="dcterms:W3CDTF">2025-04-02T22:52:04Z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